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1" r:id="rId3"/>
    <p:sldId id="307" r:id="rId4"/>
    <p:sldId id="42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youta.T\Desktop\&#35542;&#25991;1\&#35542;&#25991;&#12487;&#12540;&#12479;&#12414;&#12392;&#1241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2479;&#12490;&#12459;&#12471;&#12519;&#12454;&#12479;\RT-PCR\exo-miRNA\OxR%20exo-miR-33a,%20miR-210,%20miR-2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2479;&#12490;&#12459;&#12471;&#12519;&#12454;&#12479;\RT-PCR\exo-miRNA\OxR%20exo-miR-33a,%20miR-210,%20miR-2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2479;&#12490;&#12459;&#12471;&#12519;&#12454;&#12479;\RT-PCR\exo-miRNA\OxR%20exo-miR-33a,%20miR-210,%20miR-2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2479;&#12490;&#12459;&#12471;&#12519;&#12454;&#12479;\RT-PCR\exo-miRNA\OxR%20exo-miR-33a,%20miR-210,%20miR-2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166488188644102E-2"/>
          <c:y val="6.6224910394265202E-2"/>
          <c:w val="0.77288263623014197"/>
          <c:h val="0.74852047862583904"/>
        </c:manualLayout>
      </c:layout>
      <c:barChart>
        <c:barDir val="col"/>
        <c:grouping val="clustered"/>
        <c:varyColors val="0"/>
        <c:ser>
          <c:idx val="0"/>
          <c:order val="0"/>
          <c:tx>
            <c:v>control</c:v>
          </c:tx>
          <c:spPr>
            <a:solidFill>
              <a:schemeClr val="bg1"/>
            </a:solidFill>
            <a:ln w="15875"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('[2]day155 (3)'!$M$7,'[2]day155 (3)'!$M$19,'[2]day155 (3)'!$M$31,'[2]day155 (3)'!$M$43,'[2]day155 (3)'!$M$55,'[2]day155 (3)'!$M$67)</c:f>
                <c:numCache>
                  <c:formatCode>General</c:formatCode>
                  <c:ptCount val="6"/>
                  <c:pt idx="0">
                    <c:v>0.101817914435052</c:v>
                  </c:pt>
                  <c:pt idx="1">
                    <c:v>0.15356258007651899</c:v>
                  </c:pt>
                  <c:pt idx="2">
                    <c:v>0.114404340428231</c:v>
                  </c:pt>
                  <c:pt idx="3">
                    <c:v>5.7281222744521E-2</c:v>
                  </c:pt>
                  <c:pt idx="4">
                    <c:v>0.119310930791262</c:v>
                  </c:pt>
                  <c:pt idx="5">
                    <c:v>0.31410179836582602</c:v>
                  </c:pt>
                </c:numCache>
              </c:numRef>
            </c:plus>
            <c:minus>
              <c:numRef>
                <c:f>('[2]day155 (3)'!$M$7,'[2]day155 (3)'!$M$19,'[2]day155 (3)'!$M$31,'[2]day155 (3)'!$M$43,'[2]day155 (3)'!$M$55,'[2]day155 (3)'!$M$67)</c:f>
                <c:numCache>
                  <c:formatCode>General</c:formatCode>
                  <c:ptCount val="6"/>
                  <c:pt idx="0">
                    <c:v>0.101817914435052</c:v>
                  </c:pt>
                  <c:pt idx="1">
                    <c:v>0.15356258007651899</c:v>
                  </c:pt>
                  <c:pt idx="2">
                    <c:v>0.114404340428231</c:v>
                  </c:pt>
                  <c:pt idx="3">
                    <c:v>5.7281222744521E-2</c:v>
                  </c:pt>
                  <c:pt idx="4">
                    <c:v>0.119310930791262</c:v>
                  </c:pt>
                  <c:pt idx="5">
                    <c:v>0.31410179836582602</c:v>
                  </c:pt>
                </c:numCache>
              </c:numRef>
            </c:minus>
          </c:errBars>
          <c:cat>
            <c:strRef>
              <c:f>([2]Sheet1!$B$30,[2]Sheet1!$B$43,[2]Sheet1!$B$56,[2]Sheet1!$B$4,[2]Sheet1!$B$17,[2]Sheet1!$B$69)</c:f>
              <c:strCache>
                <c:ptCount val="6"/>
                <c:pt idx="0">
                  <c:v>miR-200a</c:v>
                </c:pt>
                <c:pt idx="1">
                  <c:v>miR-200b</c:v>
                </c:pt>
                <c:pt idx="2">
                  <c:v>miR-429</c:v>
                </c:pt>
                <c:pt idx="3">
                  <c:v>miR-200c</c:v>
                </c:pt>
                <c:pt idx="4">
                  <c:v>miR-141</c:v>
                </c:pt>
                <c:pt idx="5">
                  <c:v>miR-205</c:v>
                </c:pt>
              </c:strCache>
            </c:strRef>
          </c:cat>
          <c:val>
            <c:numRef>
              <c:f>('day155 (3)'!$L$7,'day155 (3)'!$L$19,'day155 (3)'!$L$31,'day155 (3)'!$L$43,'day155 (3)'!$L$55,'day155 (3)'!$L$67)</c:f>
              <c:numCache>
                <c:formatCode>0.00_);[Red]\(0.00\)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94-4F44-844A-C6FAC63BEA2C}"/>
            </c:ext>
          </c:extLst>
        </c:ser>
        <c:ser>
          <c:idx val="2"/>
          <c:order val="1"/>
          <c:tx>
            <c:v>L-OHP-resistant</c:v>
          </c:tx>
          <c:spPr>
            <a:solidFill>
              <a:schemeClr val="tx1"/>
            </a:solidFill>
            <a:ln w="15875"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('[2]day155 (3)'!$M$11,'[2]day155 (3)'!$M$23,'[2]day155 (3)'!$M$35,'[2]day155 (3)'!$M$47,'[2]day155 (3)'!$M$59,'[2]day155 (3)'!$M$71)</c:f>
                <c:numCache>
                  <c:formatCode>General</c:formatCode>
                  <c:ptCount val="6"/>
                  <c:pt idx="0">
                    <c:v>0.12510763507839101</c:v>
                  </c:pt>
                  <c:pt idx="1">
                    <c:v>0.12384228818005499</c:v>
                  </c:pt>
                  <c:pt idx="2">
                    <c:v>0.118169844013851</c:v>
                  </c:pt>
                  <c:pt idx="3">
                    <c:v>5.1964502857201798E-2</c:v>
                  </c:pt>
                  <c:pt idx="4">
                    <c:v>3.5409335265199099E-2</c:v>
                  </c:pt>
                  <c:pt idx="5">
                    <c:v>9.3176330813950006E-2</c:v>
                  </c:pt>
                </c:numCache>
              </c:numRef>
            </c:plus>
            <c:minus>
              <c:numRef>
                <c:f>('[2]day155 (3)'!$M$11,'[2]day155 (3)'!$M$23,'[2]day155 (3)'!$M$35,'[2]day155 (3)'!$M$47,'[2]day155 (3)'!$M$59,'[2]day155 (3)'!$M$71)</c:f>
                <c:numCache>
                  <c:formatCode>General</c:formatCode>
                  <c:ptCount val="6"/>
                  <c:pt idx="0">
                    <c:v>0.12510763507839101</c:v>
                  </c:pt>
                  <c:pt idx="1">
                    <c:v>0.12384228818005499</c:v>
                  </c:pt>
                  <c:pt idx="2">
                    <c:v>0.118169844013851</c:v>
                  </c:pt>
                  <c:pt idx="3">
                    <c:v>5.1964502857201798E-2</c:v>
                  </c:pt>
                  <c:pt idx="4">
                    <c:v>3.5409335265199099E-2</c:v>
                  </c:pt>
                  <c:pt idx="5">
                    <c:v>9.3176330813950006E-2</c:v>
                  </c:pt>
                </c:numCache>
              </c:numRef>
            </c:minus>
            <c:spPr>
              <a:ln>
                <a:solidFill>
                  <a:schemeClr val="tx1"/>
                </a:solidFill>
              </a:ln>
            </c:spPr>
          </c:errBars>
          <c:cat>
            <c:strRef>
              <c:f>([2]Sheet1!$B$30,[2]Sheet1!$B$43,[2]Sheet1!$B$56,[2]Sheet1!$B$4,[2]Sheet1!$B$17,[2]Sheet1!$B$69)</c:f>
              <c:strCache>
                <c:ptCount val="6"/>
                <c:pt idx="0">
                  <c:v>miR-200a</c:v>
                </c:pt>
                <c:pt idx="1">
                  <c:v>miR-200b</c:v>
                </c:pt>
                <c:pt idx="2">
                  <c:v>miR-429</c:v>
                </c:pt>
                <c:pt idx="3">
                  <c:v>miR-200c</c:v>
                </c:pt>
                <c:pt idx="4">
                  <c:v>miR-141</c:v>
                </c:pt>
                <c:pt idx="5">
                  <c:v>miR-205</c:v>
                </c:pt>
              </c:strCache>
            </c:strRef>
          </c:cat>
          <c:val>
            <c:numRef>
              <c:f>('day155 (3)'!$L$11,'day155 (3)'!$L$23,'day155 (3)'!$L$35,'day155 (3)'!$L$47,'day155 (3)'!$L$59,'day155 (3)'!$L$71)</c:f>
              <c:numCache>
                <c:formatCode>0.00_);[Red]\(0.00\)</c:formatCode>
                <c:ptCount val="6"/>
                <c:pt idx="0">
                  <c:v>0.96105411025616105</c:v>
                </c:pt>
                <c:pt idx="1">
                  <c:v>1.299654510121693</c:v>
                </c:pt>
                <c:pt idx="2">
                  <c:v>0.68705184014340004</c:v>
                </c:pt>
                <c:pt idx="3">
                  <c:v>0.53956636557083704</c:v>
                </c:pt>
                <c:pt idx="4">
                  <c:v>0.32844796814552302</c:v>
                </c:pt>
                <c:pt idx="5">
                  <c:v>1.288386392297455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94-4F44-844A-C6FAC63BE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1473280"/>
        <c:axId val="141474816"/>
      </c:barChart>
      <c:catAx>
        <c:axId val="141473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25400">
            <a:solidFill>
              <a:schemeClr val="tx1"/>
            </a:solidFill>
          </a:ln>
        </c:spPr>
        <c:crossAx val="141474816"/>
        <c:crosses val="autoZero"/>
        <c:auto val="1"/>
        <c:lblAlgn val="ctr"/>
        <c:lblOffset val="100"/>
        <c:noMultiLvlLbl val="0"/>
      </c:catAx>
      <c:valAx>
        <c:axId val="141474816"/>
        <c:scaling>
          <c:orientation val="minMax"/>
          <c:max val="1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/>
                  <a:t>miRNA relative expression</a:t>
                </a:r>
              </a:p>
            </c:rich>
          </c:tx>
          <c:layout>
            <c:manualLayout>
              <c:xMode val="edge"/>
              <c:yMode val="edge"/>
              <c:x val="5.4705373271173496E-6"/>
              <c:y val="0.16209499379561301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41473280"/>
        <c:crosses val="autoZero"/>
        <c:crossBetween val="between"/>
        <c:majorUnit val="0.5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>
          <a:latin typeface="Arial Unicode MS" pitchFamily="50" charset="-128"/>
          <a:ea typeface="Arial Unicode MS" pitchFamily="50" charset="-128"/>
          <a:cs typeface="Arial Unicode MS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2543134618075"/>
          <c:y val="0.17168995018889291"/>
          <c:w val="0.82425291061949668"/>
          <c:h val="0.541950000000000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5D-4949-8F83-768BD63A953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5D-4949-8F83-768BD63A953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ja-JP" sz="1400"/>
                      <a:t>ND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E5D-4949-8F83-768BD63A953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ja-JP"/>
                      <a:t>ND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5D-4949-8F83-768BD63A953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ja-JP" sz="1400"/>
                      <a:t>ND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E5D-4949-8F83-768BD63A953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ja-JP" sz="14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ND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E5D-4949-8F83-768BD63A9539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E5D-4949-8F83-768BD63A9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(Sheet1!$I$7,Sheet1!$I$10,Sheet1!$I$11,Sheet1!$I$13,Sheet1!$I$17,Sheet1!$I$18,Sheet1!$I$21)</c:f>
                <c:numCache>
                  <c:formatCode>General</c:formatCode>
                  <c:ptCount val="7"/>
                  <c:pt idx="0">
                    <c:v>2.6666778292215201E-3</c:v>
                  </c:pt>
                  <c:pt idx="1">
                    <c:v>0</c:v>
                  </c:pt>
                  <c:pt idx="3">
                    <c:v>0</c:v>
                  </c:pt>
                  <c:pt idx="4">
                    <c:v>0</c:v>
                  </c:pt>
                  <c:pt idx="6">
                    <c:v>3.4098267744316454E-4</c:v>
                  </c:pt>
                </c:numCache>
              </c:numRef>
            </c:plus>
            <c:minus>
              <c:numRef>
                <c:f>(Sheet1!$I$7,Sheet1!$I$10,Sheet1!$I$11,Sheet1!$I$13,Sheet1!$I$17,Sheet1!$I$18,Sheet1!$I$21)</c:f>
                <c:numCache>
                  <c:formatCode>General</c:formatCode>
                  <c:ptCount val="7"/>
                  <c:pt idx="0">
                    <c:v>2.6666778292215201E-3</c:v>
                  </c:pt>
                  <c:pt idx="1">
                    <c:v>0</c:v>
                  </c:pt>
                  <c:pt idx="3">
                    <c:v>0</c:v>
                  </c:pt>
                  <c:pt idx="4">
                    <c:v>0</c:v>
                  </c:pt>
                  <c:pt idx="6">
                    <c:v>3.4098267744316454E-4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Sheet1!$AA$73:$AA$79</c:f>
              <c:strCache>
                <c:ptCount val="7"/>
                <c:pt idx="0">
                  <c:v>SW620</c:v>
                </c:pt>
                <c:pt idx="1">
                  <c:v>SW620/OxR</c:v>
                </c:pt>
                <c:pt idx="3">
                  <c:v>HCT116</c:v>
                </c:pt>
                <c:pt idx="4">
                  <c:v>HCT116/OxR</c:v>
                </c:pt>
                <c:pt idx="6">
                  <c:v>SW480</c:v>
                </c:pt>
              </c:strCache>
            </c:strRef>
          </c:cat>
          <c:val>
            <c:numRef>
              <c:f>(Sheet1!$H$7,Sheet1!$H$10,Sheet1!$H$11,Sheet1!$H$13,Sheet1!$H$17,Sheet1!$H$18,Sheet1!$H$21)</c:f>
              <c:numCache>
                <c:formatCode>0.00E+00</c:formatCode>
                <c:ptCount val="7"/>
                <c:pt idx="0">
                  <c:v>9.0833951715709842E-3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9.2050991310584399E-4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E5D-4949-8F83-768BD63A95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-27"/>
        <c:axId val="615598248"/>
        <c:axId val="615596936"/>
      </c:barChart>
      <c:catAx>
        <c:axId val="61559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6936"/>
        <c:crosses val="autoZero"/>
        <c:auto val="1"/>
        <c:lblAlgn val="ctr"/>
        <c:lblOffset val="100"/>
        <c:noMultiLvlLbl val="0"/>
      </c:catAx>
      <c:valAx>
        <c:axId val="615596936"/>
        <c:scaling>
          <c:orientation val="minMax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8248"/>
        <c:crosses val="autoZero"/>
        <c:crossBetween val="between"/>
        <c:majorUnit val="5.000000000000001E-3"/>
        <c:dispUnits>
          <c:custUnit val="1.0000000000000002E-3"/>
          <c:dispUnitsLbl>
            <c:layout>
              <c:manualLayout>
                <c:xMode val="edge"/>
                <c:yMode val="edge"/>
                <c:x val="3.0492775918695827E-2"/>
                <c:y val="5.0338414715068093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r>
                    <a:rPr lang="en-US" sz="1200"/>
                    <a:t>x 10</a:t>
                  </a:r>
                  <a:r>
                    <a:rPr lang="en-US" sz="1200" baseline="30000"/>
                    <a:t>-3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2543134618075"/>
          <c:y val="0.17168995018889291"/>
          <c:w val="0.82425291061949668"/>
          <c:h val="0.541950000000000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23-45E2-8551-60A8BBD9C831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23-45E2-8551-60A8BBD9C83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23-45E2-8551-60A8BBD9C83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23-45E2-8551-60A8BBD9C83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23-45E2-8551-60A8BBD9C83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altLang="ja-JP" sz="1600" b="0" i="0" u="none" strike="noStrike" kern="120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††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923-45E2-8551-60A8BBD9C83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23-45E2-8551-60A8BBD9C8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(Sheet1!$I$29,Sheet1!$I$32,Sheet1!$I$33,Sheet1!$I$35,Sheet1!$I$39,Sheet1!$I$40,Sheet1!$I$43)</c:f>
                <c:numCache>
                  <c:formatCode>General</c:formatCode>
                  <c:ptCount val="7"/>
                  <c:pt idx="0">
                    <c:v>1.8564413452920282E-3</c:v>
                  </c:pt>
                  <c:pt idx="1">
                    <c:v>3.8141070381297534E-4</c:v>
                  </c:pt>
                  <c:pt idx="3">
                    <c:v>0.28582755498681162</c:v>
                  </c:pt>
                  <c:pt idx="4">
                    <c:v>3.1313830623073226E-2</c:v>
                  </c:pt>
                  <c:pt idx="6">
                    <c:v>6.8084724975243502E-3</c:v>
                  </c:pt>
                </c:numCache>
              </c:numRef>
            </c:plus>
            <c:minus>
              <c:numRef>
                <c:f>(Sheet1!$I$29,Sheet1!$I$32,Sheet1!$I$33,Sheet1!$I$35,Sheet1!$I$39,Sheet1!$I$40,Sheet1!$I$43)</c:f>
                <c:numCache>
                  <c:formatCode>General</c:formatCode>
                  <c:ptCount val="7"/>
                  <c:pt idx="0">
                    <c:v>1.8564413452920282E-3</c:v>
                  </c:pt>
                  <c:pt idx="1">
                    <c:v>3.8141070381297534E-4</c:v>
                  </c:pt>
                  <c:pt idx="3">
                    <c:v>0.28582755498681162</c:v>
                  </c:pt>
                  <c:pt idx="4">
                    <c:v>3.1313830623073226E-2</c:v>
                  </c:pt>
                  <c:pt idx="6">
                    <c:v>6.8084724975243502E-3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Sheet1!$AA$73:$AA$79</c:f>
              <c:strCache>
                <c:ptCount val="7"/>
                <c:pt idx="0">
                  <c:v>SW620</c:v>
                </c:pt>
                <c:pt idx="1">
                  <c:v>SW620/OxR</c:v>
                </c:pt>
                <c:pt idx="3">
                  <c:v>HCT116</c:v>
                </c:pt>
                <c:pt idx="4">
                  <c:v>HCT116/OxR</c:v>
                </c:pt>
                <c:pt idx="6">
                  <c:v>SW480</c:v>
                </c:pt>
              </c:strCache>
            </c:strRef>
          </c:cat>
          <c:val>
            <c:numRef>
              <c:f>(Sheet1!$H$29,Sheet1!$H$32,Sheet1!$H$33,Sheet1!$H$35,Sheet1!$H$39,Sheet1!$H$40,Sheet1!$H$43)</c:f>
              <c:numCache>
                <c:formatCode>0.00E+00</c:formatCode>
                <c:ptCount val="7"/>
                <c:pt idx="0">
                  <c:v>7.7287541780339192E-3</c:v>
                </c:pt>
                <c:pt idx="1">
                  <c:v>1.7389978662136513E-3</c:v>
                </c:pt>
                <c:pt idx="3">
                  <c:v>1.7510150420118424</c:v>
                </c:pt>
                <c:pt idx="4">
                  <c:v>6.5846092673272988E-2</c:v>
                </c:pt>
                <c:pt idx="6">
                  <c:v>2.6119656172539238E-2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23-45E2-8551-60A8BBD9C8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-27"/>
        <c:axId val="615598248"/>
        <c:axId val="615596936"/>
      </c:barChart>
      <c:catAx>
        <c:axId val="61559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6936"/>
        <c:crosses val="autoZero"/>
        <c:auto val="1"/>
        <c:lblAlgn val="ctr"/>
        <c:lblOffset val="100"/>
        <c:noMultiLvlLbl val="0"/>
      </c:catAx>
      <c:valAx>
        <c:axId val="615596936"/>
        <c:scaling>
          <c:orientation val="minMax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8248"/>
        <c:crosses val="autoZero"/>
        <c:crossBetween val="between"/>
        <c:majorUnit val="0.5"/>
        <c:dispUnits>
          <c:custUnit val="0.1"/>
          <c:dispUnitsLbl>
            <c:layout>
              <c:manualLayout>
                <c:xMode val="edge"/>
                <c:yMode val="edge"/>
                <c:x val="3.0492775918695827E-2"/>
                <c:y val="5.0338414715068093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r>
                    <a:rPr lang="en-US" sz="1100"/>
                    <a:t>x 10</a:t>
                  </a:r>
                  <a:r>
                    <a:rPr lang="en-US" sz="1100" baseline="30000"/>
                    <a:t>-1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2543134618075"/>
          <c:y val="0.17168995018889291"/>
          <c:w val="0.82425291061949668"/>
          <c:h val="0.541950000000000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58B-48F4-8557-329F8FC328D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altLang="ja-JP" sz="1600" b="0" i="0" u="none" strike="noStrike" kern="120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††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endParaRPr lang="en-US" altLang="ja-JP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71193415637856"/>
                      <c:h val="0.2370416666666666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D58B-48F4-8557-329F8FC32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Sheet1!$I$43</c:f>
                <c:numCache>
                  <c:formatCode>General</c:formatCode>
                  <c:ptCount val="1"/>
                  <c:pt idx="0">
                    <c:v>6.8084724975243502E-3</c:v>
                  </c:pt>
                </c:numCache>
              </c:numRef>
            </c:plus>
            <c:minus>
              <c:numRef>
                <c:f>Sheet1!$I$43</c:f>
                <c:numCache>
                  <c:formatCode>General</c:formatCode>
                  <c:ptCount val="1"/>
                  <c:pt idx="0">
                    <c:v>6.8084724975243502E-3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Sheet1!$AA$79</c:f>
              <c:strCache>
                <c:ptCount val="1"/>
                <c:pt idx="0">
                  <c:v>SW480</c:v>
                </c:pt>
              </c:strCache>
            </c:strRef>
          </c:cat>
          <c:val>
            <c:numRef>
              <c:f>Sheet1!$H$43</c:f>
              <c:numCache>
                <c:formatCode>0.00E+00</c:formatCode>
                <c:ptCount val="1"/>
                <c:pt idx="0">
                  <c:v>2.6119656172539238E-2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8B-48F4-8557-329F8FC328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615598248"/>
        <c:axId val="615596936"/>
      </c:barChart>
      <c:catAx>
        <c:axId val="61559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6936"/>
        <c:crosses val="autoZero"/>
        <c:auto val="1"/>
        <c:lblAlgn val="ctr"/>
        <c:lblOffset val="100"/>
        <c:noMultiLvlLbl val="0"/>
      </c:catAx>
      <c:valAx>
        <c:axId val="615596936"/>
        <c:scaling>
          <c:orientation val="minMax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8248"/>
        <c:crosses val="autoZero"/>
        <c:crossBetween val="between"/>
        <c:majorUnit val="1.0000000000000002E-2"/>
        <c:dispUnits>
          <c:custUnit val="1.0000000000000002E-3"/>
          <c:dispUnitsLbl>
            <c:layout>
              <c:manualLayout>
                <c:xMode val="edge"/>
                <c:yMode val="edge"/>
                <c:x val="3.0492775918695827E-2"/>
                <c:y val="5.0338414715068093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r>
                    <a:rPr lang="en-US" sz="1100"/>
                    <a:t>x 10</a:t>
                  </a:r>
                  <a:r>
                    <a:rPr lang="en-US" sz="1100" baseline="30000"/>
                    <a:t>-3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22099442161685"/>
          <c:y val="0.1628704861111111"/>
          <c:w val="0.68381111111111115"/>
          <c:h val="0.510451984126984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A6-4325-A9AF-625823D038D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A6-4325-A9AF-625823D038D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A6-4325-A9AF-625823D03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(Sheet1!$I$29,Sheet1!$I$32,Sheet1!$I$33,Sheet1!$I$35,Sheet1!$I$39,Sheet1!$I$40,Sheet1!$I$43)</c:f>
                <c:numCache>
                  <c:formatCode>General</c:formatCode>
                  <c:ptCount val="7"/>
                  <c:pt idx="0">
                    <c:v>1.8564413452920282E-3</c:v>
                  </c:pt>
                  <c:pt idx="1">
                    <c:v>3.8141070381297534E-4</c:v>
                  </c:pt>
                  <c:pt idx="3">
                    <c:v>0.28582755498681162</c:v>
                  </c:pt>
                  <c:pt idx="4">
                    <c:v>3.1313830623073226E-2</c:v>
                  </c:pt>
                  <c:pt idx="6">
                    <c:v>6.8084724975243502E-3</c:v>
                  </c:pt>
                </c:numCache>
                <c:extLst/>
              </c:numRef>
            </c:plus>
            <c:minus>
              <c:numRef>
                <c:f>(Sheet1!$I$29,Sheet1!$I$32,Sheet1!$I$33,Sheet1!$I$35,Sheet1!$I$39,Sheet1!$I$40,Sheet1!$I$43)</c:f>
                <c:numCache>
                  <c:formatCode>General</c:formatCode>
                  <c:ptCount val="7"/>
                  <c:pt idx="0">
                    <c:v>1.8564413452920282E-3</c:v>
                  </c:pt>
                  <c:pt idx="1">
                    <c:v>3.8141070381297534E-4</c:v>
                  </c:pt>
                  <c:pt idx="3">
                    <c:v>0.28582755498681162</c:v>
                  </c:pt>
                  <c:pt idx="4">
                    <c:v>3.1313830623073226E-2</c:v>
                  </c:pt>
                  <c:pt idx="6">
                    <c:v>6.8084724975243502E-3</c:v>
                  </c:pt>
                </c:numCache>
                <c:extLst/>
              </c:numRef>
            </c:minus>
            <c:spPr>
              <a:noFill/>
              <a:ln w="127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Sheet1!$AA$73:$AA$74</c:f>
              <c:strCache>
                <c:ptCount val="2"/>
                <c:pt idx="0">
                  <c:v>SW620</c:v>
                </c:pt>
                <c:pt idx="1">
                  <c:v>SW620/OxR</c:v>
                </c:pt>
              </c:strCache>
            </c:strRef>
          </c:cat>
          <c:val>
            <c:numRef>
              <c:f>(Sheet1!$H$29,Sheet1!$H$32)</c:f>
              <c:numCache>
                <c:formatCode>0.00E+00</c:formatCode>
                <c:ptCount val="2"/>
                <c:pt idx="0">
                  <c:v>7.7287541780339192E-3</c:v>
                </c:pt>
                <c:pt idx="1">
                  <c:v>1.7389978662136513E-3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A6-4325-A9AF-625823D038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615598248"/>
        <c:axId val="615596936"/>
      </c:barChart>
      <c:catAx>
        <c:axId val="61559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6936"/>
        <c:crosses val="autoZero"/>
        <c:auto val="1"/>
        <c:lblAlgn val="ctr"/>
        <c:lblOffset val="100"/>
        <c:noMultiLvlLbl val="0"/>
      </c:catAx>
      <c:valAx>
        <c:axId val="615596936"/>
        <c:scaling>
          <c:orientation val="minMax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15598248"/>
        <c:crosses val="autoZero"/>
        <c:crossBetween val="between"/>
        <c:majorUnit val="5.000000000000001E-3"/>
        <c:dispUnits>
          <c:custUnit val="1.0000000000000002E-3"/>
          <c:dispUnitsLbl>
            <c:layout>
              <c:manualLayout>
                <c:xMode val="edge"/>
                <c:yMode val="edge"/>
                <c:x val="3.0492775918695827E-2"/>
                <c:y val="5.0338414715068093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r>
                    <a:rPr lang="en-US" sz="1100"/>
                    <a:t>x 10</a:t>
                  </a:r>
                  <a:r>
                    <a:rPr lang="en-US" sz="1100" baseline="30000"/>
                    <a:t>-3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E86E4-2F2E-4404-8119-95FDC6DF2B5B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06E0C-E35E-49A2-8AA4-91D3178D0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39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SW620/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OxR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細胞において、クラスターを形成する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miR-200c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及び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miR-141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の発現量が、有意に減少した。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miR-200a</a:t>
            </a:r>
            <a:r>
              <a:rPr kumimoji="1" lang="ja-JP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miR-200b</a:t>
            </a:r>
            <a:r>
              <a:rPr kumimoji="1" lang="ja-JP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miR-429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及び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miR-205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の発現量は両細胞間において、有意な差は認められなかった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2D7B1-C12B-420D-8458-FC909635400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760242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05888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83451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000362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464076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109311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13334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803572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93532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531928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255693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84307-86FB-43C8-9664-11A2B275EAB3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39850-1090-4B02-8B1E-2D129B41F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25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DD637F1-03B7-B2C1-2BDF-A301B57C2F32}"/>
              </a:ext>
            </a:extLst>
          </p:cNvPr>
          <p:cNvSpPr txBox="1"/>
          <p:nvPr/>
        </p:nvSpPr>
        <p:spPr>
          <a:xfrm>
            <a:off x="76218" y="2228671"/>
            <a:ext cx="8991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ヒト大腸がん細胞株における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オキサリプラチン抵抗性に関与する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microRNA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7FD511-9E19-F796-4790-365FC91961BF}"/>
              </a:ext>
            </a:extLst>
          </p:cNvPr>
          <p:cNvSpPr txBox="1"/>
          <p:nvPr/>
        </p:nvSpPr>
        <p:spPr>
          <a:xfrm>
            <a:off x="5383762" y="4413379"/>
            <a:ext cx="340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病態・治療学　田中 章太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DAC49D-7538-7BDF-2F36-B7C6E54246EB}"/>
              </a:ext>
            </a:extLst>
          </p:cNvPr>
          <p:cNvSpPr txBox="1"/>
          <p:nvPr/>
        </p:nvSpPr>
        <p:spPr>
          <a:xfrm>
            <a:off x="6652725" y="137842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 薬学セミナー</a:t>
            </a:r>
          </a:p>
        </p:txBody>
      </p:sp>
    </p:spTree>
    <p:extLst>
      <p:ext uri="{BB962C8B-B14F-4D97-AF65-F5344CB8AC3E}">
        <p14:creationId xmlns:p14="http://schemas.microsoft.com/office/powerpoint/2010/main" val="225484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5C77B7A-DD2B-6582-195B-E3212BFAA02C}"/>
              </a:ext>
            </a:extLst>
          </p:cNvPr>
          <p:cNvGrpSpPr/>
          <p:nvPr/>
        </p:nvGrpSpPr>
        <p:grpSpPr>
          <a:xfrm>
            <a:off x="1135512" y="1335003"/>
            <a:ext cx="2265535" cy="723901"/>
            <a:chOff x="1253490" y="2705099"/>
            <a:chExt cx="2800858" cy="723901"/>
          </a:xfrm>
          <a:effectLst/>
        </p:grpSpPr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35535CCD-760D-9DE6-FD11-406B59B730B5}"/>
                </a:ext>
              </a:extLst>
            </p:cNvPr>
            <p:cNvSpPr/>
            <p:nvPr/>
          </p:nvSpPr>
          <p:spPr>
            <a:xfrm>
              <a:off x="1902460" y="2705099"/>
              <a:ext cx="2151888" cy="723901"/>
            </a:xfrm>
            <a:custGeom>
              <a:avLst/>
              <a:gdLst>
                <a:gd name="connsiteX0" fmla="*/ 0 w 2151888"/>
                <a:gd name="connsiteY0" fmla="*/ 737617 h 737617"/>
                <a:gd name="connsiteX1" fmla="*/ 707136 w 2151888"/>
                <a:gd name="connsiteY1" fmla="*/ 1 h 737617"/>
                <a:gd name="connsiteX2" fmla="*/ 1426464 w 2151888"/>
                <a:gd name="connsiteY2" fmla="*/ 731521 h 737617"/>
                <a:gd name="connsiteX3" fmla="*/ 2151888 w 2151888"/>
                <a:gd name="connsiteY3" fmla="*/ 24385 h 737617"/>
                <a:gd name="connsiteX4" fmla="*/ 2151888 w 2151888"/>
                <a:gd name="connsiteY4" fmla="*/ 24385 h 737617"/>
                <a:gd name="connsiteX0" fmla="*/ 0 w 2151888"/>
                <a:gd name="connsiteY0" fmla="*/ 737617 h 742971"/>
                <a:gd name="connsiteX1" fmla="*/ 707136 w 2151888"/>
                <a:gd name="connsiteY1" fmla="*/ 1 h 742971"/>
                <a:gd name="connsiteX2" fmla="*/ 1434084 w 2151888"/>
                <a:gd name="connsiteY2" fmla="*/ 742951 h 742971"/>
                <a:gd name="connsiteX3" fmla="*/ 2151888 w 2151888"/>
                <a:gd name="connsiteY3" fmla="*/ 24385 h 742971"/>
                <a:gd name="connsiteX4" fmla="*/ 2151888 w 2151888"/>
                <a:gd name="connsiteY4" fmla="*/ 24385 h 742971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18567 h 723901"/>
                <a:gd name="connsiteX1" fmla="*/ 714756 w 2151888"/>
                <a:gd name="connsiteY1" fmla="*/ 1 h 723901"/>
                <a:gd name="connsiteX2" fmla="*/ 1434084 w 2151888"/>
                <a:gd name="connsiteY2" fmla="*/ 723901 h 723901"/>
                <a:gd name="connsiteX3" fmla="*/ 2151888 w 2151888"/>
                <a:gd name="connsiteY3" fmla="*/ 5335 h 723901"/>
                <a:gd name="connsiteX4" fmla="*/ 2151888 w 2151888"/>
                <a:gd name="connsiteY4" fmla="*/ 5335 h 723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1888" h="723901">
                  <a:moveTo>
                    <a:pt x="0" y="718567"/>
                  </a:moveTo>
                  <a:cubicBezTo>
                    <a:pt x="356616" y="716027"/>
                    <a:pt x="475742" y="-888"/>
                    <a:pt x="714756" y="1"/>
                  </a:cubicBezTo>
                  <a:cubicBezTo>
                    <a:pt x="953770" y="890"/>
                    <a:pt x="1194562" y="723012"/>
                    <a:pt x="1434084" y="723901"/>
                  </a:cubicBezTo>
                  <a:cubicBezTo>
                    <a:pt x="1673606" y="724790"/>
                    <a:pt x="1872234" y="10796"/>
                    <a:pt x="2151888" y="5335"/>
                  </a:cubicBezTo>
                  <a:lnTo>
                    <a:pt x="2151888" y="5335"/>
                  </a:lnTo>
                </a:path>
              </a:pathLst>
            </a:cu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フリーフォーム: 図形 69">
              <a:extLst>
                <a:ext uri="{FF2B5EF4-FFF2-40B4-BE49-F238E27FC236}">
                  <a16:creationId xmlns:a16="http://schemas.microsoft.com/office/drawing/2014/main" id="{AC4F6D43-D92E-D0F5-D898-679D3DA41F7C}"/>
                </a:ext>
              </a:extLst>
            </p:cNvPr>
            <p:cNvSpPr/>
            <p:nvPr/>
          </p:nvSpPr>
          <p:spPr>
            <a:xfrm>
              <a:off x="1253490" y="2705099"/>
              <a:ext cx="2151888" cy="723901"/>
            </a:xfrm>
            <a:custGeom>
              <a:avLst/>
              <a:gdLst>
                <a:gd name="connsiteX0" fmla="*/ 0 w 2151888"/>
                <a:gd name="connsiteY0" fmla="*/ 737617 h 737617"/>
                <a:gd name="connsiteX1" fmla="*/ 707136 w 2151888"/>
                <a:gd name="connsiteY1" fmla="*/ 1 h 737617"/>
                <a:gd name="connsiteX2" fmla="*/ 1426464 w 2151888"/>
                <a:gd name="connsiteY2" fmla="*/ 731521 h 737617"/>
                <a:gd name="connsiteX3" fmla="*/ 2151888 w 2151888"/>
                <a:gd name="connsiteY3" fmla="*/ 24385 h 737617"/>
                <a:gd name="connsiteX4" fmla="*/ 2151888 w 2151888"/>
                <a:gd name="connsiteY4" fmla="*/ 24385 h 737617"/>
                <a:gd name="connsiteX0" fmla="*/ 0 w 2151888"/>
                <a:gd name="connsiteY0" fmla="*/ 737617 h 742971"/>
                <a:gd name="connsiteX1" fmla="*/ 707136 w 2151888"/>
                <a:gd name="connsiteY1" fmla="*/ 1 h 742971"/>
                <a:gd name="connsiteX2" fmla="*/ 1434084 w 2151888"/>
                <a:gd name="connsiteY2" fmla="*/ 742951 h 742971"/>
                <a:gd name="connsiteX3" fmla="*/ 2151888 w 2151888"/>
                <a:gd name="connsiteY3" fmla="*/ 24385 h 742971"/>
                <a:gd name="connsiteX4" fmla="*/ 2151888 w 2151888"/>
                <a:gd name="connsiteY4" fmla="*/ 24385 h 742971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37617 h 742968"/>
                <a:gd name="connsiteX1" fmla="*/ 707136 w 2151888"/>
                <a:gd name="connsiteY1" fmla="*/ 1 h 742968"/>
                <a:gd name="connsiteX2" fmla="*/ 1434084 w 2151888"/>
                <a:gd name="connsiteY2" fmla="*/ 742951 h 742968"/>
                <a:gd name="connsiteX3" fmla="*/ 2151888 w 2151888"/>
                <a:gd name="connsiteY3" fmla="*/ 24385 h 742968"/>
                <a:gd name="connsiteX4" fmla="*/ 2151888 w 2151888"/>
                <a:gd name="connsiteY4" fmla="*/ 24385 h 742968"/>
                <a:gd name="connsiteX0" fmla="*/ 0 w 2151888"/>
                <a:gd name="connsiteY0" fmla="*/ 718567 h 723901"/>
                <a:gd name="connsiteX1" fmla="*/ 714756 w 2151888"/>
                <a:gd name="connsiteY1" fmla="*/ 1 h 723901"/>
                <a:gd name="connsiteX2" fmla="*/ 1434084 w 2151888"/>
                <a:gd name="connsiteY2" fmla="*/ 723901 h 723901"/>
                <a:gd name="connsiteX3" fmla="*/ 2151888 w 2151888"/>
                <a:gd name="connsiteY3" fmla="*/ 5335 h 723901"/>
                <a:gd name="connsiteX4" fmla="*/ 2151888 w 2151888"/>
                <a:gd name="connsiteY4" fmla="*/ 5335 h 723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1888" h="723901">
                  <a:moveTo>
                    <a:pt x="0" y="718567"/>
                  </a:moveTo>
                  <a:cubicBezTo>
                    <a:pt x="356616" y="716027"/>
                    <a:pt x="475742" y="-888"/>
                    <a:pt x="714756" y="1"/>
                  </a:cubicBezTo>
                  <a:cubicBezTo>
                    <a:pt x="953770" y="890"/>
                    <a:pt x="1194562" y="723012"/>
                    <a:pt x="1434084" y="723901"/>
                  </a:cubicBezTo>
                  <a:cubicBezTo>
                    <a:pt x="1673606" y="724790"/>
                    <a:pt x="1872234" y="10796"/>
                    <a:pt x="2151888" y="5335"/>
                  </a:cubicBezTo>
                  <a:lnTo>
                    <a:pt x="2151888" y="5335"/>
                  </a:lnTo>
                </a:path>
              </a:pathLst>
            </a:custGeom>
            <a:no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364CDE-155A-B84A-8EA8-C05D736463D2}"/>
              </a:ext>
            </a:extLst>
          </p:cNvPr>
          <p:cNvSpPr txBox="1"/>
          <p:nvPr/>
        </p:nvSpPr>
        <p:spPr>
          <a:xfrm>
            <a:off x="1643669" y="808114"/>
            <a:ext cx="942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DNA</a:t>
            </a:r>
            <a:endParaRPr kumimoji="1" lang="ja-JP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C3AB15E7-1610-37ED-ED5C-077F08067227}"/>
              </a:ext>
            </a:extLst>
          </p:cNvPr>
          <p:cNvSpPr/>
          <p:nvPr/>
        </p:nvSpPr>
        <p:spPr>
          <a:xfrm>
            <a:off x="4623622" y="1661514"/>
            <a:ext cx="1666423" cy="397390"/>
          </a:xfrm>
          <a:custGeom>
            <a:avLst/>
            <a:gdLst>
              <a:gd name="connsiteX0" fmla="*/ 0 w 2151888"/>
              <a:gd name="connsiteY0" fmla="*/ 737617 h 737617"/>
              <a:gd name="connsiteX1" fmla="*/ 707136 w 2151888"/>
              <a:gd name="connsiteY1" fmla="*/ 1 h 737617"/>
              <a:gd name="connsiteX2" fmla="*/ 1426464 w 2151888"/>
              <a:gd name="connsiteY2" fmla="*/ 731521 h 737617"/>
              <a:gd name="connsiteX3" fmla="*/ 2151888 w 2151888"/>
              <a:gd name="connsiteY3" fmla="*/ 24385 h 737617"/>
              <a:gd name="connsiteX4" fmla="*/ 2151888 w 2151888"/>
              <a:gd name="connsiteY4" fmla="*/ 24385 h 737617"/>
              <a:gd name="connsiteX0" fmla="*/ 0 w 2151888"/>
              <a:gd name="connsiteY0" fmla="*/ 737617 h 742971"/>
              <a:gd name="connsiteX1" fmla="*/ 707136 w 2151888"/>
              <a:gd name="connsiteY1" fmla="*/ 1 h 742971"/>
              <a:gd name="connsiteX2" fmla="*/ 1434084 w 2151888"/>
              <a:gd name="connsiteY2" fmla="*/ 742951 h 742971"/>
              <a:gd name="connsiteX3" fmla="*/ 2151888 w 2151888"/>
              <a:gd name="connsiteY3" fmla="*/ 24385 h 742971"/>
              <a:gd name="connsiteX4" fmla="*/ 2151888 w 2151888"/>
              <a:gd name="connsiteY4" fmla="*/ 24385 h 742971"/>
              <a:gd name="connsiteX0" fmla="*/ 0 w 2151888"/>
              <a:gd name="connsiteY0" fmla="*/ 737617 h 742968"/>
              <a:gd name="connsiteX1" fmla="*/ 707136 w 2151888"/>
              <a:gd name="connsiteY1" fmla="*/ 1 h 742968"/>
              <a:gd name="connsiteX2" fmla="*/ 1434084 w 2151888"/>
              <a:gd name="connsiteY2" fmla="*/ 742951 h 742968"/>
              <a:gd name="connsiteX3" fmla="*/ 2151888 w 2151888"/>
              <a:gd name="connsiteY3" fmla="*/ 24385 h 742968"/>
              <a:gd name="connsiteX4" fmla="*/ 2151888 w 2151888"/>
              <a:gd name="connsiteY4" fmla="*/ 24385 h 742968"/>
              <a:gd name="connsiteX0" fmla="*/ 0 w 2151888"/>
              <a:gd name="connsiteY0" fmla="*/ 737617 h 742968"/>
              <a:gd name="connsiteX1" fmla="*/ 707136 w 2151888"/>
              <a:gd name="connsiteY1" fmla="*/ 1 h 742968"/>
              <a:gd name="connsiteX2" fmla="*/ 1434084 w 2151888"/>
              <a:gd name="connsiteY2" fmla="*/ 742951 h 742968"/>
              <a:gd name="connsiteX3" fmla="*/ 2151888 w 2151888"/>
              <a:gd name="connsiteY3" fmla="*/ 24385 h 742968"/>
              <a:gd name="connsiteX4" fmla="*/ 2151888 w 2151888"/>
              <a:gd name="connsiteY4" fmla="*/ 24385 h 742968"/>
              <a:gd name="connsiteX0" fmla="*/ 0 w 2151888"/>
              <a:gd name="connsiteY0" fmla="*/ 737617 h 742968"/>
              <a:gd name="connsiteX1" fmla="*/ 707136 w 2151888"/>
              <a:gd name="connsiteY1" fmla="*/ 1 h 742968"/>
              <a:gd name="connsiteX2" fmla="*/ 1434084 w 2151888"/>
              <a:gd name="connsiteY2" fmla="*/ 742951 h 742968"/>
              <a:gd name="connsiteX3" fmla="*/ 2151888 w 2151888"/>
              <a:gd name="connsiteY3" fmla="*/ 24385 h 742968"/>
              <a:gd name="connsiteX4" fmla="*/ 2151888 w 2151888"/>
              <a:gd name="connsiteY4" fmla="*/ 24385 h 742968"/>
              <a:gd name="connsiteX0" fmla="*/ 0 w 2151888"/>
              <a:gd name="connsiteY0" fmla="*/ 737617 h 742968"/>
              <a:gd name="connsiteX1" fmla="*/ 707136 w 2151888"/>
              <a:gd name="connsiteY1" fmla="*/ 1 h 742968"/>
              <a:gd name="connsiteX2" fmla="*/ 1434084 w 2151888"/>
              <a:gd name="connsiteY2" fmla="*/ 742951 h 742968"/>
              <a:gd name="connsiteX3" fmla="*/ 2151888 w 2151888"/>
              <a:gd name="connsiteY3" fmla="*/ 24385 h 742968"/>
              <a:gd name="connsiteX4" fmla="*/ 2151888 w 2151888"/>
              <a:gd name="connsiteY4" fmla="*/ 24385 h 742968"/>
              <a:gd name="connsiteX0" fmla="*/ 0 w 2151888"/>
              <a:gd name="connsiteY0" fmla="*/ 718567 h 723901"/>
              <a:gd name="connsiteX1" fmla="*/ 714756 w 2151888"/>
              <a:gd name="connsiteY1" fmla="*/ 1 h 723901"/>
              <a:gd name="connsiteX2" fmla="*/ 1434084 w 2151888"/>
              <a:gd name="connsiteY2" fmla="*/ 723901 h 723901"/>
              <a:gd name="connsiteX3" fmla="*/ 2151888 w 2151888"/>
              <a:gd name="connsiteY3" fmla="*/ 5335 h 723901"/>
              <a:gd name="connsiteX4" fmla="*/ 2151888 w 2151888"/>
              <a:gd name="connsiteY4" fmla="*/ 5335 h 723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888" h="723901">
                <a:moveTo>
                  <a:pt x="0" y="718567"/>
                </a:moveTo>
                <a:cubicBezTo>
                  <a:pt x="356616" y="716027"/>
                  <a:pt x="475742" y="-888"/>
                  <a:pt x="714756" y="1"/>
                </a:cubicBezTo>
                <a:cubicBezTo>
                  <a:pt x="953770" y="890"/>
                  <a:pt x="1194562" y="723012"/>
                  <a:pt x="1434084" y="723901"/>
                </a:cubicBezTo>
                <a:cubicBezTo>
                  <a:pt x="1673606" y="724790"/>
                  <a:pt x="1872234" y="10796"/>
                  <a:pt x="2151888" y="5335"/>
                </a:cubicBezTo>
                <a:lnTo>
                  <a:pt x="2151888" y="5335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55400E7F-B206-D6F7-CBC7-D44BC3A6FF82}"/>
              </a:ext>
            </a:extLst>
          </p:cNvPr>
          <p:cNvGrpSpPr/>
          <p:nvPr/>
        </p:nvGrpSpPr>
        <p:grpSpPr>
          <a:xfrm>
            <a:off x="2416948" y="2097882"/>
            <a:ext cx="2672036" cy="1858578"/>
            <a:chOff x="2620148" y="1833722"/>
            <a:chExt cx="2672036" cy="185857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47D8725E-C9B8-BB90-FDA9-B41CDF1685E9}"/>
                </a:ext>
              </a:extLst>
            </p:cNvPr>
            <p:cNvGrpSpPr/>
            <p:nvPr/>
          </p:nvGrpSpPr>
          <p:grpSpPr>
            <a:xfrm>
              <a:off x="2896436" y="3090873"/>
              <a:ext cx="2395748" cy="601427"/>
              <a:chOff x="258179" y="3090873"/>
              <a:chExt cx="2395748" cy="601427"/>
            </a:xfrm>
          </p:grpSpPr>
          <p:grpSp>
            <p:nvGrpSpPr>
              <p:cNvPr id="45" name="グループ化 44">
                <a:extLst>
                  <a:ext uri="{FF2B5EF4-FFF2-40B4-BE49-F238E27FC236}">
                    <a16:creationId xmlns:a16="http://schemas.microsoft.com/office/drawing/2014/main" id="{359F5A1C-0A8F-F6CC-BE25-ED87C1CA5BD1}"/>
                  </a:ext>
                </a:extLst>
              </p:cNvPr>
              <p:cNvGrpSpPr/>
              <p:nvPr/>
            </p:nvGrpSpPr>
            <p:grpSpPr>
              <a:xfrm>
                <a:off x="538053" y="3556750"/>
                <a:ext cx="1836000" cy="135550"/>
                <a:chOff x="5285232" y="1938629"/>
                <a:chExt cx="1836000" cy="108000"/>
              </a:xfrm>
              <a:effectLst/>
            </p:grpSpPr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A9F1C2C1-D56E-6F56-CAF3-62AF194325BF}"/>
                    </a:ext>
                  </a:extLst>
                </p:cNvPr>
                <p:cNvCxnSpPr/>
                <p:nvPr/>
              </p:nvCxnSpPr>
              <p:spPr>
                <a:xfrm flipV="1">
                  <a:off x="5285232" y="2046629"/>
                  <a:ext cx="1836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" name="グループ化 47">
                  <a:extLst>
                    <a:ext uri="{FF2B5EF4-FFF2-40B4-BE49-F238E27FC236}">
                      <a16:creationId xmlns:a16="http://schemas.microsoft.com/office/drawing/2014/main" id="{98CDC676-BF90-3002-CF13-0A44CF536701}"/>
                    </a:ext>
                  </a:extLst>
                </p:cNvPr>
                <p:cNvGrpSpPr/>
                <p:nvPr/>
              </p:nvGrpSpPr>
              <p:grpSpPr>
                <a:xfrm>
                  <a:off x="5347252" y="1938629"/>
                  <a:ext cx="1711960" cy="108000"/>
                  <a:chOff x="5347252" y="1938629"/>
                  <a:chExt cx="1711960" cy="108000"/>
                </a:xfrm>
              </p:grpSpPr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E82622C3-4A1F-1F63-B194-D6AA3ABB63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47252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78794522-C7E5-5D3A-272F-F7C3AED1F6B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527458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直線コネクタ 50">
                    <a:extLst>
                      <a:ext uri="{FF2B5EF4-FFF2-40B4-BE49-F238E27FC236}">
                        <a16:creationId xmlns:a16="http://schemas.microsoft.com/office/drawing/2014/main" id="{719A2984-44D2-B6B2-6801-F47304D242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7664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直線コネクタ 51">
                    <a:extLst>
                      <a:ext uri="{FF2B5EF4-FFF2-40B4-BE49-F238E27FC236}">
                        <a16:creationId xmlns:a16="http://schemas.microsoft.com/office/drawing/2014/main" id="{57A2A0C8-22A0-1D11-E8D5-11573CC85B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437355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コネクタ 52">
                    <a:extLst>
                      <a:ext uri="{FF2B5EF4-FFF2-40B4-BE49-F238E27FC236}">
                        <a16:creationId xmlns:a16="http://schemas.microsoft.com/office/drawing/2014/main" id="{E4ECFEA9-0932-D11F-A9FF-7DCB82097EA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617561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直線コネクタ 53">
                    <a:extLst>
                      <a:ext uri="{FF2B5EF4-FFF2-40B4-BE49-F238E27FC236}">
                        <a16:creationId xmlns:a16="http://schemas.microsoft.com/office/drawing/2014/main" id="{22EC1139-D48C-E02D-2EB8-7B106BEDFC7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97767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直線コネクタ 54">
                    <a:extLst>
                      <a:ext uri="{FF2B5EF4-FFF2-40B4-BE49-F238E27FC236}">
                        <a16:creationId xmlns:a16="http://schemas.microsoft.com/office/drawing/2014/main" id="{C981888F-2C34-ADF6-33AE-5AAC905135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887870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直線コネクタ 55">
                    <a:extLst>
                      <a:ext uri="{FF2B5EF4-FFF2-40B4-BE49-F238E27FC236}">
                        <a16:creationId xmlns:a16="http://schemas.microsoft.com/office/drawing/2014/main" id="{83D24F0D-AD42-270C-C1E0-4FDBCD63AAC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77973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直線コネクタ 56">
                    <a:extLst>
                      <a:ext uri="{FF2B5EF4-FFF2-40B4-BE49-F238E27FC236}">
                        <a16:creationId xmlns:a16="http://schemas.microsoft.com/office/drawing/2014/main" id="{0E0D8DC2-CCB6-356C-9E06-23AAB7D63E7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68076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直線コネクタ 57">
                    <a:extLst>
                      <a:ext uri="{FF2B5EF4-FFF2-40B4-BE49-F238E27FC236}">
                        <a16:creationId xmlns:a16="http://schemas.microsoft.com/office/drawing/2014/main" id="{2268FE69-E1AA-1DFA-82A3-F115EE83CB2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248282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直線コネクタ 58">
                    <a:extLst>
                      <a:ext uri="{FF2B5EF4-FFF2-40B4-BE49-F238E27FC236}">
                        <a16:creationId xmlns:a16="http://schemas.microsoft.com/office/drawing/2014/main" id="{640DF778-F6AE-6CA1-9B21-54ACE2430F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28488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線コネクタ 59">
                    <a:extLst>
                      <a:ext uri="{FF2B5EF4-FFF2-40B4-BE49-F238E27FC236}">
                        <a16:creationId xmlns:a16="http://schemas.microsoft.com/office/drawing/2014/main" id="{372C6A15-49F5-DB4F-7EA6-BA8E981F8B5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608694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直線コネクタ 60">
                    <a:extLst>
                      <a:ext uri="{FF2B5EF4-FFF2-40B4-BE49-F238E27FC236}">
                        <a16:creationId xmlns:a16="http://schemas.microsoft.com/office/drawing/2014/main" id="{1B7761A9-F62F-4E7E-3C9B-764EA4A10C0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158179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直線コネクタ 61">
                    <a:extLst>
                      <a:ext uri="{FF2B5EF4-FFF2-40B4-BE49-F238E27FC236}">
                        <a16:creationId xmlns:a16="http://schemas.microsoft.com/office/drawing/2014/main" id="{988A03AD-CEC8-7C88-E442-68BC4634DB5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338385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8AC564B1-AB35-EE09-9754-821BA38CC52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518591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788CA066-FCFB-3E15-20A3-A775F523A8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698797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ED0B3B8E-705B-6F8A-6FCB-3C31F99D7C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879003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5B1B3779-1EB2-C332-3ECE-F793459D0D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88900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6DD0E3B9-E0B4-1C63-EF51-A866110279E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969106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081C808C-381C-C13D-632B-9FBC7E0B255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59212" y="1938629"/>
                    <a:ext cx="0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1A34E7-1943-8507-AADA-1B5A317F5B8F}"/>
                  </a:ext>
                </a:extLst>
              </p:cNvPr>
              <p:cNvSpPr txBox="1"/>
              <p:nvPr/>
            </p:nvSpPr>
            <p:spPr>
              <a:xfrm>
                <a:off x="258179" y="3090873"/>
                <a:ext cx="2395748" cy="5232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miRNA</a:t>
                </a:r>
                <a:endParaRPr kumimoji="1" lang="ja-JP" alt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0259FF5D-2906-D828-C20D-ED5779ED6388}"/>
                </a:ext>
              </a:extLst>
            </p:cNvPr>
            <p:cNvGrpSpPr/>
            <p:nvPr/>
          </p:nvGrpSpPr>
          <p:grpSpPr>
            <a:xfrm rot="3000000">
              <a:off x="1859356" y="2594514"/>
              <a:ext cx="1521583" cy="0"/>
              <a:chOff x="6903805" y="2354580"/>
              <a:chExt cx="1521583" cy="0"/>
            </a:xfrm>
          </p:grpSpPr>
          <p:cxnSp>
            <p:nvCxnSpPr>
              <p:cNvPr id="42" name="直線矢印コネクタ 41">
                <a:extLst>
                  <a:ext uri="{FF2B5EF4-FFF2-40B4-BE49-F238E27FC236}">
                    <a16:creationId xmlns:a16="http://schemas.microsoft.com/office/drawing/2014/main" id="{0C8A7F3F-E5BC-45B2-37B4-EA796AE5CB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12596" y="2354580"/>
                <a:ext cx="504000" cy="0"/>
              </a:xfrm>
              <a:prstGeom prst="straightConnector1">
                <a:avLst/>
              </a:prstGeom>
              <a:ln w="762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矢印コネクタ 42">
                <a:extLst>
                  <a:ext uri="{FF2B5EF4-FFF2-40B4-BE49-F238E27FC236}">
                    <a16:creationId xmlns:a16="http://schemas.microsoft.com/office/drawing/2014/main" id="{0F7FFC47-1BA0-6FA4-9B89-B9A793E8CA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21388" y="2354580"/>
                <a:ext cx="504000" cy="0"/>
              </a:xfrm>
              <a:prstGeom prst="straightConnector1">
                <a:avLst/>
              </a:prstGeom>
              <a:ln w="762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矢印コネクタ 43">
                <a:extLst>
                  <a:ext uri="{FF2B5EF4-FFF2-40B4-BE49-F238E27FC236}">
                    <a16:creationId xmlns:a16="http://schemas.microsoft.com/office/drawing/2014/main" id="{BD04853E-6DE9-F33D-C427-3428B7FF14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03805" y="2354580"/>
                <a:ext cx="504000" cy="0"/>
              </a:xfrm>
              <a:prstGeom prst="straightConnector1">
                <a:avLst/>
              </a:prstGeom>
              <a:ln w="762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02053C6B-4674-827B-FFA8-41E3CBDA0908}"/>
              </a:ext>
            </a:extLst>
          </p:cNvPr>
          <p:cNvCxnSpPr>
            <a:cxnSpLocks/>
          </p:cNvCxnSpPr>
          <p:nvPr/>
        </p:nvCxnSpPr>
        <p:spPr>
          <a:xfrm>
            <a:off x="3401047" y="1844299"/>
            <a:ext cx="1080000" cy="0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0749573-9E7A-28ED-5569-F3DCFD679889}"/>
              </a:ext>
            </a:extLst>
          </p:cNvPr>
          <p:cNvCxnSpPr>
            <a:cxnSpLocks/>
          </p:cNvCxnSpPr>
          <p:nvPr/>
        </p:nvCxnSpPr>
        <p:spPr>
          <a:xfrm>
            <a:off x="6433907" y="1860209"/>
            <a:ext cx="1080000" cy="0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A937937-9C86-85A2-17FF-27F7B14800F5}"/>
              </a:ext>
            </a:extLst>
          </p:cNvPr>
          <p:cNvCxnSpPr>
            <a:cxnSpLocks/>
          </p:cNvCxnSpPr>
          <p:nvPr/>
        </p:nvCxnSpPr>
        <p:spPr>
          <a:xfrm>
            <a:off x="5030216" y="3613814"/>
            <a:ext cx="828000" cy="0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6887BA-8CC4-82D1-216A-06371B19655D}"/>
              </a:ext>
            </a:extLst>
          </p:cNvPr>
          <p:cNvSpPr txBox="1"/>
          <p:nvPr/>
        </p:nvSpPr>
        <p:spPr>
          <a:xfrm>
            <a:off x="7520809" y="1644244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</a:t>
            </a:r>
            <a:endParaRPr kumimoji="1" lang="ja-JP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DF4F3D1A-7BDC-E22A-B1F5-ABFD48021A09}"/>
              </a:ext>
            </a:extLst>
          </p:cNvPr>
          <p:cNvGrpSpPr/>
          <p:nvPr/>
        </p:nvGrpSpPr>
        <p:grpSpPr>
          <a:xfrm>
            <a:off x="6171644" y="2991652"/>
            <a:ext cx="2802439" cy="928807"/>
            <a:chOff x="6374844" y="2991652"/>
            <a:chExt cx="2802439" cy="928807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9C074C2-74FC-8B72-49DF-393CDF3F40D2}"/>
                </a:ext>
              </a:extLst>
            </p:cNvPr>
            <p:cNvGrpSpPr/>
            <p:nvPr/>
          </p:nvGrpSpPr>
          <p:grpSpPr>
            <a:xfrm>
              <a:off x="6891009" y="3777203"/>
              <a:ext cx="1836000" cy="108000"/>
              <a:chOff x="5285232" y="1938629"/>
              <a:chExt cx="1836000" cy="108000"/>
            </a:xfrm>
            <a:effectLst/>
          </p:grpSpPr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95629880-A6EB-83C3-F58E-A4F779144E8B}"/>
                  </a:ext>
                </a:extLst>
              </p:cNvPr>
              <p:cNvCxnSpPr/>
              <p:nvPr/>
            </p:nvCxnSpPr>
            <p:spPr>
              <a:xfrm flipV="1">
                <a:off x="5285232" y="2046629"/>
                <a:ext cx="1836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6204283F-7C18-5D63-93B4-F5926F63443D}"/>
                  </a:ext>
                </a:extLst>
              </p:cNvPr>
              <p:cNvGrpSpPr/>
              <p:nvPr/>
            </p:nvGrpSpPr>
            <p:grpSpPr>
              <a:xfrm>
                <a:off x="5347252" y="1938629"/>
                <a:ext cx="1711960" cy="108000"/>
                <a:chOff x="5347252" y="1938629"/>
                <a:chExt cx="1711960" cy="108000"/>
              </a:xfrm>
            </p:grpSpPr>
            <p:cxnSp>
              <p:nvCxnSpPr>
                <p:cNvPr id="22" name="直線コネクタ 21">
                  <a:extLst>
                    <a:ext uri="{FF2B5EF4-FFF2-40B4-BE49-F238E27FC236}">
                      <a16:creationId xmlns:a16="http://schemas.microsoft.com/office/drawing/2014/main" id="{1CFB2BD5-7B93-25B7-F2A9-7ADD50259F2B}"/>
                    </a:ext>
                  </a:extLst>
                </p:cNvPr>
                <p:cNvCxnSpPr/>
                <p:nvPr/>
              </p:nvCxnSpPr>
              <p:spPr>
                <a:xfrm flipV="1">
                  <a:off x="5347252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コネクタ 22">
                  <a:extLst>
                    <a:ext uri="{FF2B5EF4-FFF2-40B4-BE49-F238E27FC236}">
                      <a16:creationId xmlns:a16="http://schemas.microsoft.com/office/drawing/2014/main" id="{53434CE4-101A-A5F2-6887-433519F18664}"/>
                    </a:ext>
                  </a:extLst>
                </p:cNvPr>
                <p:cNvCxnSpPr/>
                <p:nvPr/>
              </p:nvCxnSpPr>
              <p:spPr>
                <a:xfrm flipV="1">
                  <a:off x="5527458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E885CA0D-9FD9-FDFA-7130-35734CDF0C42}"/>
                    </a:ext>
                  </a:extLst>
                </p:cNvPr>
                <p:cNvCxnSpPr/>
                <p:nvPr/>
              </p:nvCxnSpPr>
              <p:spPr>
                <a:xfrm flipV="1">
                  <a:off x="5707664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8419DD02-2F8F-BABF-63B9-EF33ADDD6B37}"/>
                    </a:ext>
                  </a:extLst>
                </p:cNvPr>
                <p:cNvCxnSpPr/>
                <p:nvPr/>
              </p:nvCxnSpPr>
              <p:spPr>
                <a:xfrm flipV="1">
                  <a:off x="5437355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>
                  <a:extLst>
                    <a:ext uri="{FF2B5EF4-FFF2-40B4-BE49-F238E27FC236}">
                      <a16:creationId xmlns:a16="http://schemas.microsoft.com/office/drawing/2014/main" id="{591D1B8D-99D0-C9AE-AD5A-CE3BB6E25CCB}"/>
                    </a:ext>
                  </a:extLst>
                </p:cNvPr>
                <p:cNvCxnSpPr/>
                <p:nvPr/>
              </p:nvCxnSpPr>
              <p:spPr>
                <a:xfrm flipV="1">
                  <a:off x="5617561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コネクタ 26">
                  <a:extLst>
                    <a:ext uri="{FF2B5EF4-FFF2-40B4-BE49-F238E27FC236}">
                      <a16:creationId xmlns:a16="http://schemas.microsoft.com/office/drawing/2014/main" id="{C6041487-A949-8FAF-8F49-E5BA3100C2F9}"/>
                    </a:ext>
                  </a:extLst>
                </p:cNvPr>
                <p:cNvCxnSpPr/>
                <p:nvPr/>
              </p:nvCxnSpPr>
              <p:spPr>
                <a:xfrm flipV="1">
                  <a:off x="5797767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B56E3C9C-5DDE-E5E1-879C-D5006DB503D1}"/>
                    </a:ext>
                  </a:extLst>
                </p:cNvPr>
                <p:cNvCxnSpPr/>
                <p:nvPr/>
              </p:nvCxnSpPr>
              <p:spPr>
                <a:xfrm flipV="1">
                  <a:off x="5887870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57B9E44-6048-D9B0-7917-A09F21CB4223}"/>
                    </a:ext>
                  </a:extLst>
                </p:cNvPr>
                <p:cNvCxnSpPr/>
                <p:nvPr/>
              </p:nvCxnSpPr>
              <p:spPr>
                <a:xfrm flipV="1">
                  <a:off x="5977973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9E65645D-55BE-CCAB-89DE-1F6342C5B836}"/>
                    </a:ext>
                  </a:extLst>
                </p:cNvPr>
                <p:cNvCxnSpPr/>
                <p:nvPr/>
              </p:nvCxnSpPr>
              <p:spPr>
                <a:xfrm flipV="1">
                  <a:off x="6068076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D5D5C557-07E8-CA15-D897-F1FC2A90E362}"/>
                    </a:ext>
                  </a:extLst>
                </p:cNvPr>
                <p:cNvCxnSpPr/>
                <p:nvPr/>
              </p:nvCxnSpPr>
              <p:spPr>
                <a:xfrm flipV="1">
                  <a:off x="6248282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918770A9-2872-8073-046B-F71142561EA0}"/>
                    </a:ext>
                  </a:extLst>
                </p:cNvPr>
                <p:cNvCxnSpPr/>
                <p:nvPr/>
              </p:nvCxnSpPr>
              <p:spPr>
                <a:xfrm flipV="1">
                  <a:off x="6428488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>
                  <a:extLst>
                    <a:ext uri="{FF2B5EF4-FFF2-40B4-BE49-F238E27FC236}">
                      <a16:creationId xmlns:a16="http://schemas.microsoft.com/office/drawing/2014/main" id="{20E76977-82CB-5E2B-94DA-69832FC226E0}"/>
                    </a:ext>
                  </a:extLst>
                </p:cNvPr>
                <p:cNvCxnSpPr/>
                <p:nvPr/>
              </p:nvCxnSpPr>
              <p:spPr>
                <a:xfrm flipV="1">
                  <a:off x="6608694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1D4A23D8-4AAD-63F7-A45B-EAEA3D0F5A07}"/>
                    </a:ext>
                  </a:extLst>
                </p:cNvPr>
                <p:cNvCxnSpPr/>
                <p:nvPr/>
              </p:nvCxnSpPr>
              <p:spPr>
                <a:xfrm flipV="1">
                  <a:off x="6158179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コネクタ 34">
                  <a:extLst>
                    <a:ext uri="{FF2B5EF4-FFF2-40B4-BE49-F238E27FC236}">
                      <a16:creationId xmlns:a16="http://schemas.microsoft.com/office/drawing/2014/main" id="{0A457A5F-622C-E741-ABBE-92CA64A3AE5F}"/>
                    </a:ext>
                  </a:extLst>
                </p:cNvPr>
                <p:cNvCxnSpPr/>
                <p:nvPr/>
              </p:nvCxnSpPr>
              <p:spPr>
                <a:xfrm flipV="1">
                  <a:off x="6338385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id="{BFAEF4F5-5259-4185-B5D5-18B3BCDA1767}"/>
                    </a:ext>
                  </a:extLst>
                </p:cNvPr>
                <p:cNvCxnSpPr/>
                <p:nvPr/>
              </p:nvCxnSpPr>
              <p:spPr>
                <a:xfrm flipV="1">
                  <a:off x="6518591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7F13A6C7-4897-DB9F-CF27-B9A2BB03369B}"/>
                    </a:ext>
                  </a:extLst>
                </p:cNvPr>
                <p:cNvCxnSpPr/>
                <p:nvPr/>
              </p:nvCxnSpPr>
              <p:spPr>
                <a:xfrm flipV="1">
                  <a:off x="6698797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A5105642-4FDC-D284-B7C8-7B241875B335}"/>
                    </a:ext>
                  </a:extLst>
                </p:cNvPr>
                <p:cNvCxnSpPr/>
                <p:nvPr/>
              </p:nvCxnSpPr>
              <p:spPr>
                <a:xfrm flipV="1">
                  <a:off x="6879003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48C96D10-992D-5686-B8F8-8A19F81405BA}"/>
                    </a:ext>
                  </a:extLst>
                </p:cNvPr>
                <p:cNvCxnSpPr/>
                <p:nvPr/>
              </p:nvCxnSpPr>
              <p:spPr>
                <a:xfrm flipV="1">
                  <a:off x="6788900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BD32C91E-A059-A5E2-537E-FCF922A4943D}"/>
                    </a:ext>
                  </a:extLst>
                </p:cNvPr>
                <p:cNvCxnSpPr/>
                <p:nvPr/>
              </p:nvCxnSpPr>
              <p:spPr>
                <a:xfrm flipV="1">
                  <a:off x="6969106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コネクタ 40">
                  <a:extLst>
                    <a:ext uri="{FF2B5EF4-FFF2-40B4-BE49-F238E27FC236}">
                      <a16:creationId xmlns:a16="http://schemas.microsoft.com/office/drawing/2014/main" id="{EDCD1F76-E055-AA26-0086-745F53552AE6}"/>
                    </a:ext>
                  </a:extLst>
                </p:cNvPr>
                <p:cNvCxnSpPr/>
                <p:nvPr/>
              </p:nvCxnSpPr>
              <p:spPr>
                <a:xfrm flipV="1">
                  <a:off x="7059212" y="1938629"/>
                  <a:ext cx="0" cy="1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0AE56DA-86E4-1B7B-31DB-9E89FE482828}"/>
                </a:ext>
              </a:extLst>
            </p:cNvPr>
            <p:cNvSpPr txBox="1"/>
            <p:nvPr/>
          </p:nvSpPr>
          <p:spPr>
            <a:xfrm>
              <a:off x="8853155" y="3612682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3’</a:t>
              </a:r>
              <a:endPara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E6C54A80-DCDB-34EC-825A-A85A3C498F2E}"/>
                </a:ext>
              </a:extLst>
            </p:cNvPr>
            <p:cNvSpPr/>
            <p:nvPr/>
          </p:nvSpPr>
          <p:spPr>
            <a:xfrm>
              <a:off x="6609751" y="3144646"/>
              <a:ext cx="2313992" cy="644609"/>
            </a:xfrm>
            <a:custGeom>
              <a:avLst/>
              <a:gdLst>
                <a:gd name="connsiteX0" fmla="*/ 0 w 2313992"/>
                <a:gd name="connsiteY0" fmla="*/ 38119 h 684621"/>
                <a:gd name="connsiteX1" fmla="*/ 1063690 w 2313992"/>
                <a:gd name="connsiteY1" fmla="*/ 56780 h 684621"/>
                <a:gd name="connsiteX2" fmla="*/ 121298 w 2313992"/>
                <a:gd name="connsiteY2" fmla="*/ 579294 h 684621"/>
                <a:gd name="connsiteX3" fmla="*/ 1129004 w 2313992"/>
                <a:gd name="connsiteY3" fmla="*/ 681931 h 684621"/>
                <a:gd name="connsiteX4" fmla="*/ 2313992 w 2313992"/>
                <a:gd name="connsiteY4" fmla="*/ 644609 h 684621"/>
                <a:gd name="connsiteX0" fmla="*/ 0 w 2313992"/>
                <a:gd name="connsiteY0" fmla="*/ 38119 h 644609"/>
                <a:gd name="connsiteX1" fmla="*/ 1063690 w 2313992"/>
                <a:gd name="connsiteY1" fmla="*/ 56780 h 644609"/>
                <a:gd name="connsiteX2" fmla="*/ 121298 w 2313992"/>
                <a:gd name="connsiteY2" fmla="*/ 579294 h 644609"/>
                <a:gd name="connsiteX3" fmla="*/ 2313992 w 2313992"/>
                <a:gd name="connsiteY3" fmla="*/ 644609 h 64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3992" h="644609">
                  <a:moveTo>
                    <a:pt x="0" y="38119"/>
                  </a:moveTo>
                  <a:cubicBezTo>
                    <a:pt x="521737" y="2351"/>
                    <a:pt x="1043474" y="-33416"/>
                    <a:pt x="1063690" y="56780"/>
                  </a:cubicBezTo>
                  <a:cubicBezTo>
                    <a:pt x="1083906" y="146976"/>
                    <a:pt x="-87086" y="481323"/>
                    <a:pt x="121298" y="579294"/>
                  </a:cubicBezTo>
                  <a:cubicBezTo>
                    <a:pt x="329682" y="677266"/>
                    <a:pt x="1857181" y="631002"/>
                    <a:pt x="2313992" y="644609"/>
                  </a:cubicBezTo>
                </a:path>
              </a:pathLst>
            </a:custGeom>
            <a:no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732E20BA-6E11-31FD-C36C-6765D20019C7}"/>
                </a:ext>
              </a:extLst>
            </p:cNvPr>
            <p:cNvSpPr txBox="1"/>
            <p:nvPr/>
          </p:nvSpPr>
          <p:spPr>
            <a:xfrm>
              <a:off x="6374844" y="2991652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5’</a:t>
              </a:r>
              <a:endPara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AE33E0-E270-C587-ACF7-54F39BA3B390}"/>
              </a:ext>
            </a:extLst>
          </p:cNvPr>
          <p:cNvSpPr txBox="1"/>
          <p:nvPr/>
        </p:nvSpPr>
        <p:spPr>
          <a:xfrm>
            <a:off x="4851044" y="1114377"/>
            <a:ext cx="1376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mRNA</a:t>
            </a:r>
            <a:endParaRPr kumimoji="1" lang="ja-JP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D41B2175-7324-35F6-DACD-8360497891DC}"/>
              </a:ext>
            </a:extLst>
          </p:cNvPr>
          <p:cNvGrpSpPr/>
          <p:nvPr/>
        </p:nvGrpSpPr>
        <p:grpSpPr>
          <a:xfrm>
            <a:off x="5554378" y="2098782"/>
            <a:ext cx="1811656" cy="900000"/>
            <a:chOff x="2943258" y="2013354"/>
            <a:chExt cx="1811656" cy="900000"/>
          </a:xfrm>
        </p:grpSpPr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013724A4-1E05-6380-91E8-370A3D899D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1497" y="2013354"/>
              <a:ext cx="326572" cy="9000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CCDC3198-084B-381D-E93B-E608D11D85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7242" y="2013354"/>
              <a:ext cx="432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E159529-22DE-7E8E-64E6-FDEF258DFAFD}"/>
                </a:ext>
              </a:extLst>
            </p:cNvPr>
            <p:cNvCxnSpPr>
              <a:cxnSpLocks/>
            </p:cNvCxnSpPr>
            <p:nvPr/>
          </p:nvCxnSpPr>
          <p:spPr>
            <a:xfrm>
              <a:off x="3188197" y="2030530"/>
              <a:ext cx="650989" cy="88282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30E968CF-B4C4-2CB5-E019-C6C44FF995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80617" y="2033674"/>
              <a:ext cx="432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027716C9-8A54-1BD2-F001-D0C6D3B6F83F}"/>
                </a:ext>
              </a:extLst>
            </p:cNvPr>
            <p:cNvSpPr txBox="1"/>
            <p:nvPr/>
          </p:nvSpPr>
          <p:spPr>
            <a:xfrm>
              <a:off x="3954695" y="2219954"/>
              <a:ext cx="800219" cy="461665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dirty="0"/>
                <a:t>阻害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8B959F8E-EC4F-AEAA-F63E-1ABCB43DCEB3}"/>
                </a:ext>
              </a:extLst>
            </p:cNvPr>
            <p:cNvSpPr txBox="1"/>
            <p:nvPr/>
          </p:nvSpPr>
          <p:spPr>
            <a:xfrm>
              <a:off x="2943258" y="2219954"/>
              <a:ext cx="800219" cy="461665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dirty="0"/>
                <a:t>分解</a:t>
              </a:r>
            </a:p>
          </p:txBody>
        </p:sp>
      </p:grpSp>
      <p:sp>
        <p:nvSpPr>
          <p:cNvPr id="83" name="円弧 82">
            <a:extLst>
              <a:ext uri="{FF2B5EF4-FFF2-40B4-BE49-F238E27FC236}">
                <a16:creationId xmlns:a16="http://schemas.microsoft.com/office/drawing/2014/main" id="{BF8B767B-3F8C-03D9-1C01-AF9DEDBBD36A}"/>
              </a:ext>
            </a:extLst>
          </p:cNvPr>
          <p:cNvSpPr/>
          <p:nvPr/>
        </p:nvSpPr>
        <p:spPr>
          <a:xfrm>
            <a:off x="403552" y="945295"/>
            <a:ext cx="1440000" cy="1440000"/>
          </a:xfrm>
          <a:prstGeom prst="arc">
            <a:avLst>
              <a:gd name="adj1" fmla="val 3067707"/>
              <a:gd name="adj2" fmla="val 18258274"/>
            </a:avLst>
          </a:prstGeom>
          <a:ln w="76200">
            <a:solidFill>
              <a:schemeClr val="accent6">
                <a:lumMod val="40000"/>
                <a:lumOff val="6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861A9076-5773-62FE-D385-24A0E5AB1DF5}"/>
              </a:ext>
            </a:extLst>
          </p:cNvPr>
          <p:cNvSpPr txBox="1"/>
          <p:nvPr/>
        </p:nvSpPr>
        <p:spPr>
          <a:xfrm>
            <a:off x="101889" y="1465240"/>
            <a:ext cx="69762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>
                    <a:lumMod val="50000"/>
                  </a:schemeClr>
                </a:solidFill>
              </a:rPr>
              <a:t>複製</a:t>
            </a:r>
            <a:endParaRPr kumimoji="1" lang="en-US" altLang="ja-JP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91245F25-17E4-F245-84F2-8BF97E8018DE}"/>
              </a:ext>
            </a:extLst>
          </p:cNvPr>
          <p:cNvSpPr/>
          <p:nvPr/>
        </p:nvSpPr>
        <p:spPr>
          <a:xfrm>
            <a:off x="-18000" y="0"/>
            <a:ext cx="9180000" cy="61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403E536-5C5F-EA92-D61A-3CFF85D825B7}"/>
              </a:ext>
            </a:extLst>
          </p:cNvPr>
          <p:cNvSpPr txBox="1"/>
          <p:nvPr/>
        </p:nvSpPr>
        <p:spPr>
          <a:xfrm>
            <a:off x="2713265" y="13613"/>
            <a:ext cx="3717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microRNA (miRNA)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B774064-F40B-6689-5836-F7EA680A82BC}"/>
              </a:ext>
            </a:extLst>
          </p:cNvPr>
          <p:cNvSpPr txBox="1"/>
          <p:nvPr/>
        </p:nvSpPr>
        <p:spPr>
          <a:xfrm>
            <a:off x="434005" y="4226705"/>
            <a:ext cx="8379217" cy="1301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20</a:t>
            </a:r>
            <a:r>
              <a:rPr kumimoji="1" lang="ja-JP" altLang="en-US" sz="2800" dirty="0"/>
              <a:t>塩基程度の短い一本鎖</a:t>
            </a:r>
            <a:r>
              <a:rPr kumimoji="1" lang="en-US" altLang="ja-JP" sz="2800" dirty="0"/>
              <a:t>RNA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相補的な配列を持つ複数の</a:t>
            </a:r>
            <a:r>
              <a:rPr kumimoji="1" lang="en-US" altLang="ja-JP" sz="2800" dirty="0"/>
              <a:t>mRNA</a:t>
            </a:r>
            <a:r>
              <a:rPr kumimoji="1" lang="ja-JP" altLang="en-US" sz="2800" dirty="0"/>
              <a:t>を分解・翻訳阻害</a:t>
            </a:r>
            <a:endParaRPr kumimoji="1" lang="en-US" altLang="ja-JP" sz="2800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25902EA-59AD-3E5F-C75F-267B6674CC91}"/>
              </a:ext>
            </a:extLst>
          </p:cNvPr>
          <p:cNvSpPr txBox="1"/>
          <p:nvPr/>
        </p:nvSpPr>
        <p:spPr>
          <a:xfrm>
            <a:off x="3553221" y="141023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>
                    <a:lumMod val="50000"/>
                  </a:schemeClr>
                </a:solidFill>
              </a:rPr>
              <a:t>転写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C9C9A6C-4F7C-64A6-E426-D66212FCC5A5}"/>
              </a:ext>
            </a:extLst>
          </p:cNvPr>
          <p:cNvSpPr txBox="1"/>
          <p:nvPr/>
        </p:nvSpPr>
        <p:spPr>
          <a:xfrm>
            <a:off x="6556759" y="141023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>
                    <a:lumMod val="50000"/>
                  </a:schemeClr>
                </a:solidFill>
              </a:rPr>
              <a:t>翻訳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5FAED8ED-13F7-0D1A-7F56-9790C5581BFB}"/>
              </a:ext>
            </a:extLst>
          </p:cNvPr>
          <p:cNvCxnSpPr>
            <a:cxnSpLocks/>
          </p:cNvCxnSpPr>
          <p:nvPr/>
        </p:nvCxnSpPr>
        <p:spPr>
          <a:xfrm rot="3000000">
            <a:off x="4778004" y="2665165"/>
            <a:ext cx="1522800" cy="0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9DEF6F9B-620D-3515-F080-0C30F1109ACE}"/>
              </a:ext>
            </a:extLst>
          </p:cNvPr>
          <p:cNvGrpSpPr/>
          <p:nvPr/>
        </p:nvGrpSpPr>
        <p:grpSpPr>
          <a:xfrm>
            <a:off x="962076" y="5743623"/>
            <a:ext cx="5160696" cy="584775"/>
            <a:chOff x="962076" y="5743623"/>
            <a:chExt cx="5160696" cy="584775"/>
          </a:xfrm>
        </p:grpSpPr>
        <p:sp>
          <p:nvSpPr>
            <p:cNvPr id="93" name="矢印: 右 92">
              <a:extLst>
                <a:ext uri="{FF2B5EF4-FFF2-40B4-BE49-F238E27FC236}">
                  <a16:creationId xmlns:a16="http://schemas.microsoft.com/office/drawing/2014/main" id="{87B533B4-01E8-FCCC-5FA5-1AF2FF06BCE4}"/>
                </a:ext>
              </a:extLst>
            </p:cNvPr>
            <p:cNvSpPr/>
            <p:nvPr/>
          </p:nvSpPr>
          <p:spPr>
            <a:xfrm>
              <a:off x="962076" y="5793694"/>
              <a:ext cx="551764" cy="48463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9A0E97E6-F7EA-CCD6-C3B6-EDAADA21C7B7}"/>
                </a:ext>
              </a:extLst>
            </p:cNvPr>
            <p:cNvSpPr txBox="1"/>
            <p:nvPr/>
          </p:nvSpPr>
          <p:spPr>
            <a:xfrm>
              <a:off x="1483360" y="5743623"/>
              <a:ext cx="46394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/>
                <a:t>細胞の種々の機能を調整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970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8000" y="0"/>
            <a:ext cx="9180000" cy="61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9876" y="13613"/>
            <a:ext cx="80842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miR-200</a:t>
            </a:r>
            <a:r>
              <a:rPr lang="ja-JP" altLang="en-US" sz="3200" dirty="0">
                <a:solidFill>
                  <a:schemeClr val="bg1"/>
                </a:solidFill>
              </a:rPr>
              <a:t>ファミリーと</a:t>
            </a:r>
            <a:r>
              <a:rPr lang="en-US" altLang="ja-JP" sz="3200" dirty="0">
                <a:solidFill>
                  <a:schemeClr val="bg1"/>
                </a:solidFill>
              </a:rPr>
              <a:t>miR-205</a:t>
            </a:r>
            <a:r>
              <a:rPr lang="ja-JP" altLang="en-US" sz="3200" dirty="0">
                <a:solidFill>
                  <a:schemeClr val="bg1"/>
                </a:solidFill>
              </a:rPr>
              <a:t>の発現量の比較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74" name="テキスト ボックス 5"/>
          <p:cNvSpPr txBox="1"/>
          <p:nvPr/>
        </p:nvSpPr>
        <p:spPr>
          <a:xfrm>
            <a:off x="4361741" y="4488306"/>
            <a:ext cx="2952328" cy="3288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Arial Unicode MS"/>
                <a:cs typeface="ＭＳ Ｐゴシック"/>
              </a:rPr>
              <a:t>miR-200c/141 </a:t>
            </a:r>
            <a:r>
              <a:rPr lang="en-US" sz="1600" kern="1200" dirty="0">
                <a:effectLst/>
                <a:latin typeface="Arial Unicode MS"/>
                <a:cs typeface="ＭＳ Ｐゴシック"/>
              </a:rPr>
              <a:t>cluster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80" name="テキスト ボックス 4"/>
          <p:cNvSpPr txBox="1"/>
          <p:nvPr/>
        </p:nvSpPr>
        <p:spPr>
          <a:xfrm>
            <a:off x="1313574" y="4488306"/>
            <a:ext cx="3186095" cy="2850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kern="1200">
                <a:effectLst/>
                <a:latin typeface="Arial Unicode MS"/>
                <a:cs typeface="ＭＳ Ｐゴシック"/>
              </a:rPr>
              <a:t>miR-200b/200a/429 cluster</a:t>
            </a:r>
            <a:endParaRPr lang="ja-JP" sz="1600">
              <a:effectLst/>
              <a:latin typeface="ＭＳ Ｐゴシック"/>
              <a:cs typeface="ＭＳ Ｐゴシック"/>
            </a:endParaRPr>
          </a:p>
        </p:txBody>
      </p:sp>
      <p:graphicFrame>
        <p:nvGraphicFramePr>
          <p:cNvPr id="81" name="グラフ 80"/>
          <p:cNvGraphicFramePr>
            <a:graphicFrameLocks noChangeAspect="1"/>
          </p:cNvGraphicFramePr>
          <p:nvPr/>
        </p:nvGraphicFramePr>
        <p:xfrm>
          <a:off x="317421" y="1300177"/>
          <a:ext cx="9151123" cy="3330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" name="テキスト ボックス 6"/>
          <p:cNvSpPr txBox="1"/>
          <p:nvPr/>
        </p:nvSpPr>
        <p:spPr>
          <a:xfrm>
            <a:off x="6185565" y="3071770"/>
            <a:ext cx="883562" cy="2608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/>
                <a:ea typeface="ＭＳ 明朝"/>
                <a:cs typeface="ＭＳ Ｐゴシック"/>
              </a:rPr>
              <a:t>**</a:t>
            </a:r>
            <a:endParaRPr lang="ja-JP" sz="24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77" name="テキスト ボックス 12"/>
          <p:cNvSpPr txBox="1"/>
          <p:nvPr/>
        </p:nvSpPr>
        <p:spPr>
          <a:xfrm>
            <a:off x="5059892" y="2680901"/>
            <a:ext cx="774891" cy="2608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/>
                <a:ea typeface="ＭＳ 明朝"/>
                <a:cs typeface="ＭＳ Ｐゴシック"/>
              </a:rPr>
              <a:t>**</a:t>
            </a:r>
            <a:endParaRPr lang="ja-JP" sz="2400" dirty="0">
              <a:effectLst/>
              <a:latin typeface="ＭＳ Ｐゴシック"/>
              <a:cs typeface="ＭＳ Ｐゴシック"/>
            </a:endParaRPr>
          </a:p>
        </p:txBody>
      </p:sp>
      <p:cxnSp>
        <p:nvCxnSpPr>
          <p:cNvPr id="73" name="直線コネクタ 72"/>
          <p:cNvCxnSpPr/>
          <p:nvPr/>
        </p:nvCxnSpPr>
        <p:spPr>
          <a:xfrm>
            <a:off x="1268621" y="4502571"/>
            <a:ext cx="327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4793905" y="4502571"/>
            <a:ext cx="208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>
          <a:xfrm>
            <a:off x="4632453" y="2040034"/>
            <a:ext cx="2395730" cy="2811883"/>
          </a:xfrm>
          <a:prstGeom prst="roundRect">
            <a:avLst>
              <a:gd name="adj" fmla="val 9024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8047484" y="3627781"/>
            <a:ext cx="772988" cy="711060"/>
            <a:chOff x="8282649" y="4221223"/>
            <a:chExt cx="772988" cy="711060"/>
          </a:xfrm>
        </p:grpSpPr>
        <p:sp>
          <p:nvSpPr>
            <p:cNvPr id="21" name="正方形/長方形 20"/>
            <p:cNvSpPr/>
            <p:nvPr/>
          </p:nvSpPr>
          <p:spPr>
            <a:xfrm>
              <a:off x="8305956" y="4284211"/>
              <a:ext cx="636858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350271" y="423938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endParaRPr kumimoji="1"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8324347" y="4221223"/>
              <a:ext cx="7312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000" dirty="0"/>
                <a:t>:</a:t>
              </a:r>
              <a:r>
                <a:rPr kumimoji="1" lang="en-US" altLang="ja-JP" sz="1000" i="1" dirty="0"/>
                <a:t>p</a:t>
              </a:r>
              <a:r>
                <a:rPr kumimoji="1" lang="en-US" altLang="ja-JP" sz="1000" dirty="0"/>
                <a:t>&lt;0.05</a:t>
              </a:r>
            </a:p>
            <a:p>
              <a:pPr algn="r"/>
              <a:r>
                <a:rPr lang="en-US" altLang="ja-JP" sz="1000" dirty="0"/>
                <a:t>:</a:t>
              </a:r>
              <a:r>
                <a:rPr lang="en-US" altLang="ja-JP" sz="1000" i="1" dirty="0"/>
                <a:t>p</a:t>
              </a:r>
              <a:r>
                <a:rPr lang="en-US" altLang="ja-JP" sz="1000" dirty="0"/>
                <a:t>&lt;0.01</a:t>
              </a:r>
            </a:p>
            <a:p>
              <a:pPr algn="r"/>
              <a:r>
                <a:rPr lang="en-US" altLang="ja-JP" sz="1000" dirty="0"/>
                <a:t>vs control</a:t>
              </a:r>
            </a:p>
            <a:p>
              <a:pPr algn="r"/>
              <a:r>
                <a:rPr kumimoji="1" lang="en-US" altLang="ja-JP" sz="1000" dirty="0"/>
                <a:t>(n=3)</a:t>
              </a:r>
              <a:endParaRPr kumimoji="1" lang="ja-JP" altLang="en-US" sz="10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282649" y="4397795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**</a:t>
              </a:r>
              <a:endParaRPr kumimoji="1"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7333433" y="785785"/>
            <a:ext cx="1443250" cy="612384"/>
            <a:chOff x="7761510" y="1915210"/>
            <a:chExt cx="1443250" cy="612384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761510" y="1915210"/>
              <a:ext cx="919067" cy="338554"/>
              <a:chOff x="7761510" y="1915210"/>
              <a:chExt cx="919067" cy="338554"/>
            </a:xfrm>
          </p:grpSpPr>
          <p:sp>
            <p:nvSpPr>
              <p:cNvPr id="29" name="正方形/長方形 28"/>
              <p:cNvSpPr/>
              <p:nvPr/>
            </p:nvSpPr>
            <p:spPr>
              <a:xfrm>
                <a:off x="7761510" y="2012487"/>
                <a:ext cx="144000" cy="144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/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7880358" y="1915210"/>
                <a:ext cx="8002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control</a:t>
                </a:r>
                <a:endParaRPr kumimoji="1" lang="ja-JP" altLang="en-US" sz="1600" dirty="0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7761510" y="2189040"/>
              <a:ext cx="1443250" cy="338554"/>
              <a:chOff x="7761510" y="2001591"/>
              <a:chExt cx="1443250" cy="338554"/>
            </a:xfrm>
          </p:grpSpPr>
          <p:sp>
            <p:nvSpPr>
              <p:cNvPr id="27" name="正方形/長方形 26"/>
              <p:cNvSpPr/>
              <p:nvPr/>
            </p:nvSpPr>
            <p:spPr>
              <a:xfrm>
                <a:off x="7761510" y="2098868"/>
                <a:ext cx="144000" cy="1440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/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7880358" y="2001591"/>
                <a:ext cx="13244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SW620/</a:t>
                </a:r>
                <a:r>
                  <a:rPr kumimoji="1" lang="en-US" altLang="ja-JP" sz="1600" dirty="0" err="1"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OxR</a:t>
                </a:r>
                <a:endParaRPr kumimoji="1" lang="ja-JP" altLang="en-US" sz="1600" dirty="0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</p:grpSp>
      </p:grpSp>
      <p:sp>
        <p:nvSpPr>
          <p:cNvPr id="31" name="角丸四角形 172">
            <a:extLst>
              <a:ext uri="{FF2B5EF4-FFF2-40B4-BE49-F238E27FC236}">
                <a16:creationId xmlns:a16="http://schemas.microsoft.com/office/drawing/2014/main" id="{FF27BB72-65CB-C738-102A-CE1294930756}"/>
              </a:ext>
            </a:extLst>
          </p:cNvPr>
          <p:cNvSpPr/>
          <p:nvPr/>
        </p:nvSpPr>
        <p:spPr>
          <a:xfrm>
            <a:off x="583402" y="5121874"/>
            <a:ext cx="2057162" cy="54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SW620/</a:t>
            </a:r>
            <a:r>
              <a:rPr kumimoji="1" lang="en-US" altLang="ja-JP" sz="2400" b="1" dirty="0" err="1">
                <a:solidFill>
                  <a:schemeClr val="tx1"/>
                </a:solidFill>
              </a:rPr>
              <a:t>OxR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F2272334-A0D9-3924-A93E-1165F074E754}"/>
              </a:ext>
            </a:extLst>
          </p:cNvPr>
          <p:cNvCxnSpPr>
            <a:cxnSpLocks/>
          </p:cNvCxnSpPr>
          <p:nvPr/>
        </p:nvCxnSpPr>
        <p:spPr>
          <a:xfrm>
            <a:off x="2748931" y="5391874"/>
            <a:ext cx="612000" cy="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BEF8C13-6740-F932-5BBC-D9B155EF74DB}"/>
              </a:ext>
            </a:extLst>
          </p:cNvPr>
          <p:cNvSpPr txBox="1"/>
          <p:nvPr/>
        </p:nvSpPr>
        <p:spPr>
          <a:xfrm>
            <a:off x="3393132" y="5161042"/>
            <a:ext cx="3797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miR-200c</a:t>
            </a:r>
            <a:r>
              <a:rPr kumimoji="1" lang="ja-JP" altLang="en-US" sz="2400" dirty="0"/>
              <a:t>、</a:t>
            </a:r>
            <a:r>
              <a:rPr kumimoji="1" lang="en-US" altLang="ja-JP" sz="2400" dirty="0"/>
              <a:t>miR-141</a:t>
            </a:r>
            <a:r>
              <a:rPr kumimoji="1" lang="ja-JP" altLang="en-US" sz="2400" dirty="0"/>
              <a:t>が減少</a:t>
            </a:r>
            <a:endParaRPr kumimoji="1" lang="ja-JP" altLang="en-US" sz="2400" b="1" dirty="0"/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2CEAC8E5-B769-3D48-4D5A-595D2FE8AA69}"/>
              </a:ext>
            </a:extLst>
          </p:cNvPr>
          <p:cNvGrpSpPr/>
          <p:nvPr/>
        </p:nvGrpSpPr>
        <p:grpSpPr>
          <a:xfrm>
            <a:off x="575172" y="5766618"/>
            <a:ext cx="8456861" cy="1077218"/>
            <a:chOff x="4690745" y="5894381"/>
            <a:chExt cx="8456861" cy="1077218"/>
          </a:xfrm>
        </p:grpSpPr>
        <p:sp>
          <p:nvSpPr>
            <p:cNvPr id="35" name="右矢印 55">
              <a:extLst>
                <a:ext uri="{FF2B5EF4-FFF2-40B4-BE49-F238E27FC236}">
                  <a16:creationId xmlns:a16="http://schemas.microsoft.com/office/drawing/2014/main" id="{35F9B8D7-2E4A-A605-58D9-8CE199B15E54}"/>
                </a:ext>
              </a:extLst>
            </p:cNvPr>
            <p:cNvSpPr/>
            <p:nvPr/>
          </p:nvSpPr>
          <p:spPr>
            <a:xfrm>
              <a:off x="4690745" y="6180990"/>
              <a:ext cx="468000" cy="50400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585FC65C-42F4-CE0A-C9E0-BDF9A2AD81B2}"/>
                </a:ext>
              </a:extLst>
            </p:cNvPr>
            <p:cNvSpPr txBox="1"/>
            <p:nvPr/>
          </p:nvSpPr>
          <p:spPr>
            <a:xfrm>
              <a:off x="5172974" y="5894381"/>
              <a:ext cx="797463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発現低下による</a:t>
              </a:r>
              <a:r>
                <a:rPr kumimoji="1" lang="en-US" altLang="ja-JP" sz="3200" b="1" dirty="0"/>
                <a:t>EMT</a:t>
              </a:r>
              <a:r>
                <a:rPr kumimoji="1" lang="ja-JP" altLang="en-US" sz="3200" b="1" dirty="0"/>
                <a:t>が誘導され、転移能が亢進している可能性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08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E670C686-D3BC-D6D9-A246-CD53891FC6DF}"/>
              </a:ext>
            </a:extLst>
          </p:cNvPr>
          <p:cNvSpPr/>
          <p:nvPr/>
        </p:nvSpPr>
        <p:spPr>
          <a:xfrm>
            <a:off x="-18000" y="0"/>
            <a:ext cx="9180000" cy="61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1632DD62-EDF2-414E-E631-A740378579C6}"/>
              </a:ext>
            </a:extLst>
          </p:cNvPr>
          <p:cNvSpPr txBox="1"/>
          <p:nvPr/>
        </p:nvSpPr>
        <p:spPr>
          <a:xfrm>
            <a:off x="2251519" y="44390"/>
            <a:ext cx="4641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>
                <a:solidFill>
                  <a:schemeClr val="bg1"/>
                </a:solidFill>
              </a:rPr>
              <a:t>エクソソーム中</a:t>
            </a:r>
            <a:r>
              <a:rPr lang="en-US" altLang="ja-JP" sz="2800" dirty="0">
                <a:solidFill>
                  <a:schemeClr val="bg1"/>
                </a:solidFill>
              </a:rPr>
              <a:t>miRNA</a:t>
            </a:r>
            <a:r>
              <a:rPr lang="ja-JP" altLang="en-US" sz="2800" dirty="0">
                <a:solidFill>
                  <a:schemeClr val="bg1"/>
                </a:solidFill>
              </a:rPr>
              <a:t>発現量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E9AE704F-B7CD-6B90-BB0C-DB037D605EC7}"/>
              </a:ext>
            </a:extLst>
          </p:cNvPr>
          <p:cNvSpPr txBox="1"/>
          <p:nvPr/>
        </p:nvSpPr>
        <p:spPr>
          <a:xfrm>
            <a:off x="2610482" y="5301971"/>
            <a:ext cx="6264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エクソソーム中</a:t>
            </a:r>
            <a:r>
              <a:rPr lang="en-US" altLang="ja-JP" sz="2400" b="1" dirty="0"/>
              <a:t>miR-33a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miR-210</a:t>
            </a:r>
            <a:r>
              <a:rPr lang="ja-JP" altLang="en-US" sz="2400" b="1" dirty="0"/>
              <a:t>が減少傾向</a:t>
            </a:r>
            <a:endParaRPr kumimoji="1" lang="ja-JP" altLang="en-US" sz="2400" b="1" dirty="0"/>
          </a:p>
        </p:txBody>
      </p:sp>
      <p:sp>
        <p:nvSpPr>
          <p:cNvPr id="125" name="角丸四角形 74">
            <a:extLst>
              <a:ext uri="{FF2B5EF4-FFF2-40B4-BE49-F238E27FC236}">
                <a16:creationId xmlns:a16="http://schemas.microsoft.com/office/drawing/2014/main" id="{52DFB4E7-E66A-3BB5-B632-608AADF0F913}"/>
              </a:ext>
            </a:extLst>
          </p:cNvPr>
          <p:cNvSpPr/>
          <p:nvPr/>
        </p:nvSpPr>
        <p:spPr>
          <a:xfrm>
            <a:off x="396576" y="5352803"/>
            <a:ext cx="1656000" cy="36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耐性細胞</a:t>
            </a:r>
          </a:p>
        </p:txBody>
      </p: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0FDEED6-349D-3833-C24B-46D40A3F8EF4}"/>
              </a:ext>
            </a:extLst>
          </p:cNvPr>
          <p:cNvCxnSpPr>
            <a:cxnSpLocks/>
          </p:cNvCxnSpPr>
          <p:nvPr/>
        </p:nvCxnSpPr>
        <p:spPr>
          <a:xfrm flipH="1">
            <a:off x="2098076" y="5532803"/>
            <a:ext cx="54000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A859F1E8-CCE2-59CC-40E3-10331DF4C865}"/>
              </a:ext>
            </a:extLst>
          </p:cNvPr>
          <p:cNvGrpSpPr/>
          <p:nvPr/>
        </p:nvGrpSpPr>
        <p:grpSpPr>
          <a:xfrm>
            <a:off x="636643" y="5800064"/>
            <a:ext cx="8702679" cy="954107"/>
            <a:chOff x="4522173" y="6159057"/>
            <a:chExt cx="8702679" cy="954107"/>
          </a:xfrm>
        </p:grpSpPr>
        <p:sp>
          <p:nvSpPr>
            <p:cNvPr id="128" name="右矢印 55">
              <a:extLst>
                <a:ext uri="{FF2B5EF4-FFF2-40B4-BE49-F238E27FC236}">
                  <a16:creationId xmlns:a16="http://schemas.microsoft.com/office/drawing/2014/main" id="{97AED6D3-D725-F484-705B-65598BD5AF7A}"/>
                </a:ext>
              </a:extLst>
            </p:cNvPr>
            <p:cNvSpPr/>
            <p:nvPr/>
          </p:nvSpPr>
          <p:spPr>
            <a:xfrm>
              <a:off x="4522173" y="6384110"/>
              <a:ext cx="468000" cy="50400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27B8986-44E7-386C-8D9E-B54FD2539E44}"/>
                </a:ext>
              </a:extLst>
            </p:cNvPr>
            <p:cNvSpPr txBox="1"/>
            <p:nvPr/>
          </p:nvSpPr>
          <p:spPr>
            <a:xfrm>
              <a:off x="5004402" y="6159057"/>
              <a:ext cx="82204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/>
                <a:t>これらの</a:t>
              </a:r>
              <a:r>
                <a:rPr kumimoji="1" lang="en-US" altLang="ja-JP" sz="2800" b="1" dirty="0"/>
                <a:t>miRNA</a:t>
              </a:r>
              <a:r>
                <a:rPr kumimoji="1" lang="ja-JP" altLang="en-US" sz="2800" b="1" dirty="0"/>
                <a:t>の組み合わせが</a:t>
              </a:r>
              <a:r>
                <a:rPr kumimoji="1" lang="en-US" altLang="ja-JP" sz="2800" b="1" dirty="0"/>
                <a:t>L-OHP</a:t>
              </a:r>
              <a:r>
                <a:rPr kumimoji="1" lang="ja-JP" altLang="en-US" sz="2800" b="1" dirty="0"/>
                <a:t>抵抗性の　非侵襲的マーカーとなる可能性</a:t>
              </a: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426B256-1F11-97E2-400E-65CB77376AFE}"/>
              </a:ext>
            </a:extLst>
          </p:cNvPr>
          <p:cNvSpPr txBox="1"/>
          <p:nvPr/>
        </p:nvSpPr>
        <p:spPr>
          <a:xfrm>
            <a:off x="-24360" y="1491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E0E19CE-9CEA-427A-E317-320775DD09F7}"/>
              </a:ext>
            </a:extLst>
          </p:cNvPr>
          <p:cNvGrpSpPr/>
          <p:nvPr/>
        </p:nvGrpSpPr>
        <p:grpSpPr>
          <a:xfrm>
            <a:off x="63435" y="1800900"/>
            <a:ext cx="4306717" cy="2905540"/>
            <a:chOff x="4218875" y="751481"/>
            <a:chExt cx="4306717" cy="2905540"/>
          </a:xfrm>
        </p:grpSpPr>
        <p:graphicFrame>
          <p:nvGraphicFramePr>
            <p:cNvPr id="39" name="グラフ 38">
              <a:extLst>
                <a:ext uri="{FF2B5EF4-FFF2-40B4-BE49-F238E27FC236}">
                  <a16:creationId xmlns:a16="http://schemas.microsoft.com/office/drawing/2014/main" id="{75E8C08E-6708-7879-68E6-0EF1D841017D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385592" y="764250"/>
            <a:ext cx="4140000" cy="28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5160C321-A820-9077-5BA0-4E89AA906FCA}"/>
                </a:ext>
              </a:extLst>
            </p:cNvPr>
            <p:cNvSpPr txBox="1"/>
            <p:nvPr/>
          </p:nvSpPr>
          <p:spPr>
            <a:xfrm rot="16200000">
              <a:off x="2927688" y="2042668"/>
              <a:ext cx="290554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500" dirty="0">
                  <a:latin typeface="Arial" panose="020B0604020202020204" pitchFamily="34" charset="0"/>
                  <a:cs typeface="Arial" panose="020B0604020202020204" pitchFamily="34" charset="0"/>
                </a:rPr>
                <a:t>miRNA expression (/miR-16-5p)</a:t>
              </a:r>
              <a:endParaRPr kumimoji="1" lang="ja-JP" altLang="en-US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5570EBC-52E4-54A7-034D-08237B7A52D5}"/>
              </a:ext>
            </a:extLst>
          </p:cNvPr>
          <p:cNvSpPr txBox="1"/>
          <p:nvPr/>
        </p:nvSpPr>
        <p:spPr>
          <a:xfrm>
            <a:off x="2062755" y="768970"/>
            <a:ext cx="1255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miR-33a-5p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グラフ 40">
            <a:extLst>
              <a:ext uri="{FF2B5EF4-FFF2-40B4-BE49-F238E27FC236}">
                <a16:creationId xmlns:a16="http://schemas.microsoft.com/office/drawing/2014/main" id="{79BF68AB-524D-EF88-110A-1967D08EBA52}"/>
              </a:ext>
            </a:extLst>
          </p:cNvPr>
          <p:cNvGraphicFramePr>
            <a:graphicFrameLocks/>
          </p:cNvGraphicFramePr>
          <p:nvPr/>
        </p:nvGraphicFramePr>
        <p:xfrm>
          <a:off x="4385592" y="1826440"/>
          <a:ext cx="41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39F86-6D13-F40C-7F54-3BAE05AB6932}"/>
              </a:ext>
            </a:extLst>
          </p:cNvPr>
          <p:cNvSpPr txBox="1"/>
          <p:nvPr/>
        </p:nvSpPr>
        <p:spPr>
          <a:xfrm rot="16200000">
            <a:off x="2868424" y="2877917"/>
            <a:ext cx="290554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miRNA expression (/miR-16-5p)</a:t>
            </a:r>
            <a:endParaRPr kumimoji="1" lang="ja-JP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吹き出し: 四角形 42">
            <a:extLst>
              <a:ext uri="{FF2B5EF4-FFF2-40B4-BE49-F238E27FC236}">
                <a16:creationId xmlns:a16="http://schemas.microsoft.com/office/drawing/2014/main" id="{12E2DCF1-36D1-7ECE-346C-E3D029BEDB96}"/>
              </a:ext>
            </a:extLst>
          </p:cNvPr>
          <p:cNvSpPr/>
          <p:nvPr/>
        </p:nvSpPr>
        <p:spPr>
          <a:xfrm>
            <a:off x="5042202" y="1294499"/>
            <a:ext cx="1440000" cy="2340000"/>
          </a:xfrm>
          <a:prstGeom prst="wedgeRectCallout">
            <a:avLst>
              <a:gd name="adj1" fmla="val -20833"/>
              <a:gd name="adj2" fmla="val 572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9C2A2F9-0118-5CA1-42A2-B93FD104B4ED}"/>
              </a:ext>
            </a:extLst>
          </p:cNvPr>
          <p:cNvSpPr txBox="1"/>
          <p:nvPr/>
        </p:nvSpPr>
        <p:spPr>
          <a:xfrm>
            <a:off x="6218195" y="768970"/>
            <a:ext cx="1255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miR-210-3p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6" name="グラフ 45">
            <a:extLst>
              <a:ext uri="{FF2B5EF4-FFF2-40B4-BE49-F238E27FC236}">
                <a16:creationId xmlns:a16="http://schemas.microsoft.com/office/drawing/2014/main" id="{D39B692A-738B-105B-0145-6B125A69E39A}"/>
              </a:ext>
            </a:extLst>
          </p:cNvPr>
          <p:cNvGraphicFramePr>
            <a:graphicFrameLocks/>
          </p:cNvGraphicFramePr>
          <p:nvPr/>
        </p:nvGraphicFramePr>
        <p:xfrm>
          <a:off x="7449732" y="1204499"/>
          <a:ext cx="972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7" name="吹き出し: 四角形 46">
            <a:extLst>
              <a:ext uri="{FF2B5EF4-FFF2-40B4-BE49-F238E27FC236}">
                <a16:creationId xmlns:a16="http://schemas.microsoft.com/office/drawing/2014/main" id="{8A6DB447-70FF-BF80-61F3-A25A218E3623}"/>
              </a:ext>
            </a:extLst>
          </p:cNvPr>
          <p:cNvSpPr/>
          <p:nvPr/>
        </p:nvSpPr>
        <p:spPr>
          <a:xfrm flipH="1">
            <a:off x="7395732" y="1294499"/>
            <a:ext cx="1080000" cy="2340000"/>
          </a:xfrm>
          <a:prstGeom prst="wedgeRectCallout">
            <a:avLst>
              <a:gd name="adj1" fmla="val -20833"/>
              <a:gd name="adj2" fmla="val 572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8" name="グラフ 47">
            <a:extLst>
              <a:ext uri="{FF2B5EF4-FFF2-40B4-BE49-F238E27FC236}">
                <a16:creationId xmlns:a16="http://schemas.microsoft.com/office/drawing/2014/main" id="{C3DCC871-4A5E-93AC-1CDD-9C480290117B}"/>
              </a:ext>
            </a:extLst>
          </p:cNvPr>
          <p:cNvGraphicFramePr>
            <a:graphicFrameLocks/>
          </p:cNvGraphicFramePr>
          <p:nvPr/>
        </p:nvGraphicFramePr>
        <p:xfrm>
          <a:off x="5044698" y="1204499"/>
          <a:ext cx="14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62010CE-E0D1-3E44-6725-F270CB465110}"/>
              </a:ext>
            </a:extLst>
          </p:cNvPr>
          <p:cNvSpPr txBox="1"/>
          <p:nvPr/>
        </p:nvSpPr>
        <p:spPr>
          <a:xfrm>
            <a:off x="7932112" y="4419163"/>
            <a:ext cx="122988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dirty="0"/>
              <a:t>:</a:t>
            </a:r>
            <a:r>
              <a:rPr kumimoji="1" lang="en-US" altLang="ja-JP" sz="1100" i="1" dirty="0"/>
              <a:t>p</a:t>
            </a:r>
            <a:r>
              <a:rPr kumimoji="1" lang="en-US" altLang="ja-JP" sz="1100" dirty="0"/>
              <a:t>&lt;0.05</a:t>
            </a:r>
          </a:p>
          <a:p>
            <a:pPr algn="r"/>
            <a:r>
              <a:rPr lang="en-US" altLang="ja-JP" sz="1100" dirty="0"/>
              <a:t>:</a:t>
            </a:r>
            <a:r>
              <a:rPr lang="en-US" altLang="ja-JP" sz="1100" i="1" dirty="0"/>
              <a:t>p</a:t>
            </a:r>
            <a:r>
              <a:rPr lang="en-US" altLang="ja-JP" sz="1100" dirty="0"/>
              <a:t>&lt;0.01</a:t>
            </a:r>
          </a:p>
          <a:p>
            <a:pPr algn="r"/>
            <a:r>
              <a:rPr lang="en-US" altLang="ja-JP" sz="1100" dirty="0"/>
              <a:t>vs HCT116/</a:t>
            </a:r>
            <a:r>
              <a:rPr lang="en-US" altLang="ja-JP" sz="1100" dirty="0" err="1"/>
              <a:t>cont</a:t>
            </a:r>
            <a:endParaRPr lang="en-US" altLang="ja-JP" sz="1100" dirty="0"/>
          </a:p>
          <a:p>
            <a:pPr algn="r"/>
            <a:endParaRPr lang="en-US" altLang="ja-JP" sz="700" dirty="0"/>
          </a:p>
          <a:p>
            <a:pPr algn="r"/>
            <a:r>
              <a:rPr kumimoji="1" lang="en-US" altLang="ja-JP" sz="1100" dirty="0"/>
              <a:t>(n=3)</a:t>
            </a:r>
            <a:endParaRPr kumimoji="1" lang="ja-JP" altLang="en-US" sz="11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599B279-323F-66CF-C85D-93679BD26590}"/>
              </a:ext>
            </a:extLst>
          </p:cNvPr>
          <p:cNvSpPr txBox="1"/>
          <p:nvPr/>
        </p:nvSpPr>
        <p:spPr>
          <a:xfrm>
            <a:off x="8398436" y="4487756"/>
            <a:ext cx="260007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†</a:t>
            </a:r>
            <a:endParaRPr kumimoji="1" lang="ja-JP" altLang="en-US" sz="1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AB5D763-AFBB-A5E4-8652-A511A6B4F420}"/>
              </a:ext>
            </a:extLst>
          </p:cNvPr>
          <p:cNvSpPr txBox="1"/>
          <p:nvPr/>
        </p:nvSpPr>
        <p:spPr>
          <a:xfrm>
            <a:off x="8327255" y="4661111"/>
            <a:ext cx="335348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††</a:t>
            </a:r>
            <a:endParaRPr lang="ja-JP" altLang="en-US" sz="1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231E813-1154-AC69-EE48-0727A0B21776}"/>
              </a:ext>
            </a:extLst>
          </p:cNvPr>
          <p:cNvSpPr txBox="1"/>
          <p:nvPr/>
        </p:nvSpPr>
        <p:spPr>
          <a:xfrm>
            <a:off x="6837400" y="4442009"/>
            <a:ext cx="11321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100" dirty="0"/>
              <a:t>:</a:t>
            </a:r>
            <a:r>
              <a:rPr lang="en-US" altLang="ja-JP" sz="1100" i="1" dirty="0"/>
              <a:t>p</a:t>
            </a:r>
            <a:r>
              <a:rPr lang="en-US" altLang="ja-JP" sz="1100" dirty="0"/>
              <a:t>&lt;0.05</a:t>
            </a:r>
          </a:p>
          <a:p>
            <a:pPr algn="r"/>
            <a:r>
              <a:rPr lang="en-US" altLang="ja-JP" sz="1100" dirty="0"/>
              <a:t>:</a:t>
            </a:r>
            <a:r>
              <a:rPr lang="en-US" altLang="ja-JP" sz="1100" i="1" dirty="0"/>
              <a:t>p</a:t>
            </a:r>
            <a:r>
              <a:rPr lang="en-US" altLang="ja-JP" sz="1100" dirty="0"/>
              <a:t>&lt;0.01</a:t>
            </a:r>
          </a:p>
          <a:p>
            <a:pPr algn="r"/>
            <a:r>
              <a:rPr lang="en-US" altLang="ja-JP" sz="1100" dirty="0"/>
              <a:t>vs SW620/</a:t>
            </a:r>
            <a:r>
              <a:rPr lang="en-US" altLang="ja-JP" sz="1100" dirty="0" err="1"/>
              <a:t>cont</a:t>
            </a:r>
            <a:endParaRPr lang="en-US" altLang="ja-JP" sz="1100" dirty="0"/>
          </a:p>
          <a:p>
            <a:pPr algn="r"/>
            <a:endParaRPr kumimoji="1" lang="ja-JP" altLang="en-US" sz="11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40043BF-9343-147A-E89E-3D32159B5F86}"/>
              </a:ext>
            </a:extLst>
          </p:cNvPr>
          <p:cNvSpPr txBox="1"/>
          <p:nvPr/>
        </p:nvSpPr>
        <p:spPr>
          <a:xfrm>
            <a:off x="7179273" y="444787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1"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B6FB9EB-308D-99ED-38BD-C1A13090B5A1}"/>
              </a:ext>
            </a:extLst>
          </p:cNvPr>
          <p:cNvSpPr txBox="1"/>
          <p:nvPr/>
        </p:nvSpPr>
        <p:spPr>
          <a:xfrm>
            <a:off x="7088873" y="46211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kumimoji="1"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9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テーマ1">
  <a:themeElements>
    <a:clrScheme name="ユーザー定義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FF3300"/>
      </a:accent5>
      <a:accent6>
        <a:srgbClr val="475A8D"/>
      </a:accent6>
      <a:hlink>
        <a:srgbClr val="8DC765"/>
      </a:hlink>
      <a:folHlink>
        <a:srgbClr val="00CC66"/>
      </a:folHlink>
    </a:clrScheme>
    <a:fontScheme name="ユーザー定義 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1" id="{9019F821-75EE-4114-BD93-8F8C82785B1E}" vid="{78732F29-6272-4710-AFB3-61CEA4238DA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3</TotalTime>
  <Words>261</Words>
  <Application>Microsoft Office PowerPoint</Application>
  <PresentationFormat>画面に合わせる (4:3)</PresentationFormat>
  <Paragraphs>66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Arial Unicode MS</vt:lpstr>
      <vt:lpstr>ＭＳ Ｐゴシック</vt:lpstr>
      <vt:lpstr>游ゴシック</vt:lpstr>
      <vt:lpstr>Arial</vt:lpstr>
      <vt:lpstr>Times New Roman</vt:lpstr>
      <vt:lpstr>テーマ1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タナカショウタ</dc:creator>
  <cp:lastModifiedBy>タナカショウタ</cp:lastModifiedBy>
  <cp:revision>1</cp:revision>
  <dcterms:created xsi:type="dcterms:W3CDTF">2022-05-20T05:25:29Z</dcterms:created>
  <dcterms:modified xsi:type="dcterms:W3CDTF">2022-05-20T05:29:00Z</dcterms:modified>
</cp:coreProperties>
</file>