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805" r:id="rId2"/>
    <p:sldMasterId id="2147483832" r:id="rId3"/>
  </p:sldMasterIdLst>
  <p:notesMasterIdLst>
    <p:notesMasterId r:id="rId8"/>
  </p:notesMasterIdLst>
  <p:sldIdLst>
    <p:sldId id="289" r:id="rId4"/>
    <p:sldId id="840" r:id="rId5"/>
    <p:sldId id="482" r:id="rId6"/>
    <p:sldId id="855" r:id="rId7"/>
  </p:sldIdLst>
  <p:sldSz cx="9144000" cy="6858000" type="screen4x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33" autoAdjust="0"/>
    <p:restoredTop sz="94379" autoAdjust="0"/>
  </p:normalViewPr>
  <p:slideViewPr>
    <p:cSldViewPr snapToGrid="0">
      <p:cViewPr varScale="1">
        <p:scale>
          <a:sx n="107" d="100"/>
          <a:sy n="107" d="100"/>
        </p:scale>
        <p:origin x="978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65561657589535"/>
          <c:y val="5.039609314242862E-2"/>
          <c:w val="0.75926249035923365"/>
          <c:h val="0.7430505033490902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CP換算量</c:v>
                </c:pt>
              </c:strCache>
            </c:strRef>
          </c:tx>
          <c:spPr>
            <a:ln w="38100" cap="rnd">
              <a:solidFill>
                <a:srgbClr val="FF00FF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rgbClr val="FF00FF"/>
              </a:solidFill>
              <a:ln w="9525">
                <a:solidFill>
                  <a:srgbClr val="FF00FF"/>
                </a:solidFill>
              </a:ln>
              <a:effectLst/>
            </c:spPr>
          </c:marker>
          <c:cat>
            <c:strRef>
              <c:f>Sheet1!$A$2:$A$11</c:f>
              <c:strCache>
                <c:ptCount val="10"/>
                <c:pt idx="0">
                  <c:v>2011年</c:v>
                </c:pt>
                <c:pt idx="1">
                  <c:v>2012年</c:v>
                </c:pt>
                <c:pt idx="2">
                  <c:v>2013年</c:v>
                </c:pt>
                <c:pt idx="3">
                  <c:v>2014年</c:v>
                </c:pt>
                <c:pt idx="4">
                  <c:v>2015年</c:v>
                </c:pt>
                <c:pt idx="5">
                  <c:v>2016年</c:v>
                </c:pt>
                <c:pt idx="6">
                  <c:v>2017年</c:v>
                </c:pt>
                <c:pt idx="7">
                  <c:v>2018年</c:v>
                </c:pt>
                <c:pt idx="8">
                  <c:v>2019年</c:v>
                </c:pt>
                <c:pt idx="9">
                  <c:v>2020年</c:v>
                </c:pt>
              </c:strCache>
            </c:strRef>
          </c:cat>
          <c:val>
            <c:numRef>
              <c:f>Sheet1!$B$2:$B$11</c:f>
              <c:numCache>
                <c:formatCode>0.0_);[Red]\(0.0\)</c:formatCode>
                <c:ptCount val="10"/>
                <c:pt idx="0">
                  <c:v>817</c:v>
                </c:pt>
                <c:pt idx="1">
                  <c:v>795.4</c:v>
                </c:pt>
                <c:pt idx="2">
                  <c:v>779.7</c:v>
                </c:pt>
                <c:pt idx="3">
                  <c:v>776.8</c:v>
                </c:pt>
                <c:pt idx="4">
                  <c:v>754.5</c:v>
                </c:pt>
                <c:pt idx="5">
                  <c:v>738.1</c:v>
                </c:pt>
                <c:pt idx="6">
                  <c:v>723.7</c:v>
                </c:pt>
                <c:pt idx="7">
                  <c:v>703.3</c:v>
                </c:pt>
                <c:pt idx="8">
                  <c:v>674</c:v>
                </c:pt>
                <c:pt idx="9">
                  <c:v>682.8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6ED-47EE-81F8-687D711CBC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638208"/>
        <c:axId val="153018752"/>
      </c:line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単剤処方率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1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Sheet1!$A$2:$A$11</c:f>
              <c:strCache>
                <c:ptCount val="10"/>
                <c:pt idx="0">
                  <c:v>2011年</c:v>
                </c:pt>
                <c:pt idx="1">
                  <c:v>2012年</c:v>
                </c:pt>
                <c:pt idx="2">
                  <c:v>2013年</c:v>
                </c:pt>
                <c:pt idx="3">
                  <c:v>2014年</c:v>
                </c:pt>
                <c:pt idx="4">
                  <c:v>2015年</c:v>
                </c:pt>
                <c:pt idx="5">
                  <c:v>2016年</c:v>
                </c:pt>
                <c:pt idx="6">
                  <c:v>2017年</c:v>
                </c:pt>
                <c:pt idx="7">
                  <c:v>2018年</c:v>
                </c:pt>
                <c:pt idx="8">
                  <c:v>2019年</c:v>
                </c:pt>
                <c:pt idx="9">
                  <c:v>2020年</c:v>
                </c:pt>
              </c:strCache>
            </c:strRef>
          </c:cat>
          <c:val>
            <c:numRef>
              <c:f>Sheet1!$C$2:$C$11</c:f>
              <c:numCache>
                <c:formatCode>0.0_);[Red]\(0.0\)</c:formatCode>
                <c:ptCount val="10"/>
                <c:pt idx="0">
                  <c:v>34.239999999999995</c:v>
                </c:pt>
                <c:pt idx="1">
                  <c:v>35.22</c:v>
                </c:pt>
                <c:pt idx="2">
                  <c:v>36.85308848080134</c:v>
                </c:pt>
                <c:pt idx="3">
                  <c:v>38.333333333333336</c:v>
                </c:pt>
                <c:pt idx="4">
                  <c:v>38.440000000000005</c:v>
                </c:pt>
                <c:pt idx="5">
                  <c:v>40.682747107247714</c:v>
                </c:pt>
                <c:pt idx="6">
                  <c:v>41.258832766291548</c:v>
                </c:pt>
                <c:pt idx="7">
                  <c:v>42.287029930928625</c:v>
                </c:pt>
                <c:pt idx="8">
                  <c:v>43.3</c:v>
                </c:pt>
                <c:pt idx="9">
                  <c:v>44.4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6ED-47EE-81F8-687D711CBC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0323072"/>
        <c:axId val="153020288"/>
      </c:lineChart>
      <c:catAx>
        <c:axId val="28638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100000" spcFirstLastPara="1" vertOverflow="ellipsis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+mn-cs"/>
              </a:defRPr>
            </a:pPr>
            <a:endParaRPr lang="ja-JP"/>
          </a:p>
        </c:txPr>
        <c:crossAx val="153018752"/>
        <c:crosses val="autoZero"/>
        <c:auto val="1"/>
        <c:lblAlgn val="ctr"/>
        <c:lblOffset val="100"/>
        <c:noMultiLvlLbl val="0"/>
      </c:catAx>
      <c:valAx>
        <c:axId val="153018752"/>
        <c:scaling>
          <c:orientation val="minMax"/>
          <c:max val="850"/>
          <c:min val="650"/>
        </c:scaling>
        <c:delete val="0"/>
        <c:axPos val="l"/>
        <c:majorGridlines>
          <c:spPr>
            <a:ln w="1270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);[Red]\(#,##0\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+mn-cs"/>
              </a:defRPr>
            </a:pPr>
            <a:endParaRPr lang="ja-JP"/>
          </a:p>
        </c:txPr>
        <c:crossAx val="28638208"/>
        <c:crosses val="autoZero"/>
        <c:crossBetween val="between"/>
        <c:majorUnit val="50"/>
      </c:valAx>
      <c:valAx>
        <c:axId val="153020288"/>
        <c:scaling>
          <c:orientation val="minMax"/>
          <c:max val="50"/>
          <c:min val="30"/>
        </c:scaling>
        <c:delete val="0"/>
        <c:axPos val="r"/>
        <c:numFmt formatCode="#,##0_);[Red]\(#,##0\)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+mn-cs"/>
              </a:defRPr>
            </a:pPr>
            <a:endParaRPr lang="ja-JP"/>
          </a:p>
        </c:txPr>
        <c:crossAx val="200323072"/>
        <c:crosses val="max"/>
        <c:crossBetween val="between"/>
        <c:majorUnit val="5"/>
      </c:valAx>
      <c:catAx>
        <c:axId val="2003230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5302028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2252131814237331"/>
          <c:y val="6.7697556174313986E-2"/>
          <c:w val="0.38902307652865503"/>
          <c:h val="6.775994423558673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ea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latin typeface="+mn-ea"/>
          <a:ea typeface="+mn-ea"/>
        </a:defRPr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1pPr>
          </a:lstStyle>
          <a:p>
            <a:fld id="{AEA4E4EA-0A66-4C13-B7EB-E22AF8981F5B}" type="datetimeFigureOut">
              <a:rPr kumimoji="1" lang="ja-JP" altLang="en-US" smtClean="0"/>
              <a:pPr/>
              <a:t>2022/5/21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7763" y="1233488"/>
            <a:ext cx="444023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1pPr>
          </a:lstStyle>
          <a:p>
            <a:fld id="{52B35AF0-B9DC-4CFB-A3F4-4456A3353B20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17995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HG丸ｺﾞｼｯｸM-PRO" panose="020F0600000000000000" pitchFamily="50" charset="-128"/>
        <a:ea typeface="HG丸ｺﾞｼｯｸM-PRO" panose="020F0600000000000000" pitchFamily="50" charset="-128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HG丸ｺﾞｼｯｸM-PRO" panose="020F0600000000000000" pitchFamily="50" charset="-128"/>
        <a:ea typeface="HG丸ｺﾞｼｯｸM-PRO" panose="020F0600000000000000" pitchFamily="50" charset="-128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HG丸ｺﾞｼｯｸM-PRO" panose="020F0600000000000000" pitchFamily="50" charset="-128"/>
        <a:ea typeface="HG丸ｺﾞｼｯｸM-PRO" panose="020F0600000000000000" pitchFamily="50" charset="-128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HG丸ｺﾞｼｯｸM-PRO" panose="020F0600000000000000" pitchFamily="50" charset="-128"/>
        <a:ea typeface="HG丸ｺﾞｼｯｸM-PRO" panose="020F0600000000000000" pitchFamily="50" charset="-128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HG丸ｺﾞｼｯｸM-PRO" panose="020F0600000000000000" pitchFamily="50" charset="-128"/>
        <a:ea typeface="HG丸ｺﾞｼｯｸM-PRO" panose="020F0600000000000000" pitchFamily="50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スライド イメージ プレースホルダ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4538"/>
            <a:ext cx="4965700" cy="3724275"/>
          </a:xfrm>
          <a:ln/>
        </p:spPr>
      </p:sp>
      <p:sp>
        <p:nvSpPr>
          <p:cNvPr id="29699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ja-JP" altLang="en-US" b="1" dirty="0"/>
              <a:t>①処方動向を見る</a:t>
            </a:r>
            <a:endParaRPr lang="en-US" altLang="ja-JP" dirty="0"/>
          </a:p>
          <a:p>
            <a:r>
              <a:rPr lang="en-US" altLang="ja-JP" dirty="0"/>
              <a:t>CP</a:t>
            </a:r>
            <a:r>
              <a:rPr lang="ja-JP" altLang="en-US" dirty="0"/>
              <a:t>換算</a:t>
            </a:r>
            <a:r>
              <a:rPr lang="en-US" altLang="ja-JP" dirty="0"/>
              <a:t>2018</a:t>
            </a:r>
            <a:r>
              <a:rPr lang="ja-JP" altLang="en-US" dirty="0"/>
              <a:t>年と比べて減少している</a:t>
            </a:r>
            <a:endParaRPr lang="en-US" altLang="ja-JP" dirty="0"/>
          </a:p>
          <a:p>
            <a:r>
              <a:rPr lang="ja-JP" altLang="en-US" dirty="0"/>
              <a:t>単剤化は進んでいる</a:t>
            </a:r>
            <a:endParaRPr lang="en-US" altLang="ja-JP" dirty="0"/>
          </a:p>
          <a:p>
            <a:r>
              <a:rPr lang="ja-JP" altLang="en-US" dirty="0"/>
              <a:t>抗精神病薬の適正使用進んでいる</a:t>
            </a:r>
            <a:endParaRPr lang="en-US" altLang="ja-JP" dirty="0"/>
          </a:p>
          <a:p>
            <a:pPr defTabSz="921075"/>
            <a:r>
              <a:rPr lang="ja-JP" altLang="en-US" dirty="0"/>
              <a:t>●検定のお願い⇒単剤化率の比較は</a:t>
            </a:r>
            <a:r>
              <a:rPr lang="el-GR" altLang="ja-JP" dirty="0"/>
              <a:t>χ²</a:t>
            </a:r>
            <a:r>
              <a:rPr lang="ja-JP" altLang="en-US" dirty="0"/>
              <a:t>検定します（加藤先生より）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r>
              <a:rPr lang="en-US" altLang="ja-JP" dirty="0"/>
              <a:t>【</a:t>
            </a:r>
            <a:r>
              <a:rPr lang="ja-JP" altLang="en-US" dirty="0"/>
              <a:t>髙橋先生</a:t>
            </a:r>
            <a:r>
              <a:rPr lang="en-US" altLang="ja-JP" dirty="0"/>
              <a:t>2018】</a:t>
            </a:r>
          </a:p>
          <a:p>
            <a:r>
              <a:rPr lang="en-US" altLang="ja-JP" dirty="0"/>
              <a:t>2017</a:t>
            </a:r>
            <a:r>
              <a:rPr lang="ja-JP" altLang="en-US" dirty="0"/>
              <a:t>年度の単剤化率は</a:t>
            </a:r>
            <a:r>
              <a:rPr lang="en-US" altLang="ja-JP" dirty="0"/>
              <a:t>41.3</a:t>
            </a:r>
            <a:r>
              <a:rPr lang="ja-JP" altLang="en-US" dirty="0"/>
              <a:t>％でした。</a:t>
            </a:r>
            <a:endParaRPr lang="en-US" altLang="ja-JP" dirty="0"/>
          </a:p>
          <a:p>
            <a:r>
              <a:rPr lang="ja-JP" altLang="en-US" dirty="0"/>
              <a:t>前年度と比較して統計処理をしたところ、</a:t>
            </a:r>
            <a:r>
              <a:rPr lang="el-GR" altLang="ja-JP" dirty="0"/>
              <a:t>Χ</a:t>
            </a:r>
            <a:r>
              <a:rPr lang="en-US" altLang="ja-JP" baseline="30000" dirty="0"/>
              <a:t>2</a:t>
            </a:r>
            <a:r>
              <a:rPr lang="ja-JP" altLang="en-US" dirty="0"/>
              <a:t>検定の結果、有意水準</a:t>
            </a:r>
            <a:r>
              <a:rPr lang="en-US" altLang="ja-JP" dirty="0"/>
              <a:t>5</a:t>
            </a:r>
            <a:r>
              <a:rPr lang="ja-JP" altLang="en-US" dirty="0"/>
              <a:t>％で有意差がありましたので、単剤化率は、前年より増加したことになります。</a:t>
            </a:r>
          </a:p>
          <a:p>
            <a:endParaRPr lang="ja-JP" altLang="en-US" dirty="0"/>
          </a:p>
        </p:txBody>
      </p:sp>
      <p:sp>
        <p:nvSpPr>
          <p:cNvPr id="29700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1pPr>
            <a:lvl2pPr marL="748340" indent="-28782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2pPr>
            <a:lvl3pPr marL="1151292" indent="-230259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3pPr>
            <a:lvl4pPr marL="1611808" indent="-230259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4pPr>
            <a:lvl5pPr marL="2072325" indent="-230259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5pPr>
            <a:lvl6pPr marL="2532843" indent="-23025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6pPr>
            <a:lvl7pPr marL="2993359" indent="-23025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7pPr>
            <a:lvl8pPr marL="3453876" indent="-23025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8pPr>
            <a:lvl9pPr marL="3914392" indent="-23025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4739A9A-7A7E-4DFD-A274-10B37F8739C0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3897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43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6435" name="ノート プレースホルダー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786436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BEE53-44B3-4BD1-B260-32CB59F41C07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8660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DD198-C330-472F-BBCF-34EC95B3C06D}" type="datetimeFigureOut">
              <a:rPr kumimoji="1" lang="ja-JP" altLang="en-US" smtClean="0"/>
              <a:t>2022/5/21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329E8-A05E-4315-8843-566536CF3B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8392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DD198-C330-472F-BBCF-34EC95B3C06D}" type="datetimeFigureOut">
              <a:rPr kumimoji="1" lang="ja-JP" altLang="en-US" smtClean="0"/>
              <a:t>2022/5/21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329E8-A05E-4315-8843-566536CF3B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9743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DD198-C330-472F-BBCF-34EC95B3C06D}" type="datetimeFigureOut">
              <a:rPr kumimoji="1" lang="ja-JP" altLang="en-US" smtClean="0"/>
              <a:t>2022/5/21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329E8-A05E-4315-8843-566536CF3B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90911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7CC0664-C053-4525-8672-774059B8C7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CD4B166-5B64-4F2A-A266-C9AAD903F6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2A986E9-3E4D-4435-9511-CBF462A8ED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30B7D-7A04-425C-A666-A817ADF7A341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9647341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7CC0664-C053-4525-8672-774059B8C7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CD4B166-5B64-4F2A-A266-C9AAD903F6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2A986E9-3E4D-4435-9511-CBF462A8ED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644108-656D-4D6D-980E-67CDE5AB8D51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039283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7CC0664-C053-4525-8672-774059B8C7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CD4B166-5B64-4F2A-A266-C9AAD903F6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2A986E9-3E4D-4435-9511-CBF462A8ED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EF5C34-52AA-44EE-B734-3A3CD376AC3B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048836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CC0664-C053-4525-8672-774059B8C7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D4B166-5B64-4F2A-A266-C9AAD903F6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A986E9-3E4D-4435-9511-CBF462A8ED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2228A7-ABC4-42CB-BD15-6958854E8F82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1220711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7CC0664-C053-4525-8672-774059B8C7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CD4B166-5B64-4F2A-A266-C9AAD903F6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2A986E9-3E4D-4435-9511-CBF462A8ED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135B37-9658-4326-9DAD-082EF1D27ABD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069565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7CC0664-C053-4525-8672-774059B8C7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CD4B166-5B64-4F2A-A266-C9AAD903F6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2A986E9-3E4D-4435-9511-CBF462A8ED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209739-A2A1-442D-AD99-BA36851790A6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160535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7CC0664-C053-4525-8672-774059B8C7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CD4B166-5B64-4F2A-A266-C9AAD903F6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2A986E9-3E4D-4435-9511-CBF462A8ED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77DBF0-838F-443B-AD53-91910604F5A1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021396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CC0664-C053-4525-8672-774059B8C7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D4B166-5B64-4F2A-A266-C9AAD903F6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A986E9-3E4D-4435-9511-CBF462A8ED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CBBD4A-372C-4C39-8C09-5D91C3A8FEAE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93769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DD198-C330-472F-BBCF-34EC95B3C06D}" type="datetimeFigureOut">
              <a:rPr kumimoji="1" lang="ja-JP" altLang="en-US" smtClean="0"/>
              <a:t>2022/5/21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329E8-A05E-4315-8843-566536CF3B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38974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CC0664-C053-4525-8672-774059B8C7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D4B166-5B64-4F2A-A266-C9AAD903F6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A986E9-3E4D-4435-9511-CBF462A8ED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971792-0FBD-498C-A1B0-805C5B14C371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8420282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7CC0664-C053-4525-8672-774059B8C7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CD4B166-5B64-4F2A-A266-C9AAD903F6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2A986E9-3E4D-4435-9511-CBF462A8ED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371EC-6D07-453C-9CE6-251FAE795588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1606372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7CC0664-C053-4525-8672-774059B8C7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CD4B166-5B64-4F2A-A266-C9AAD903F6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2A986E9-3E4D-4435-9511-CBF462A8ED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C1E5D-F313-40D7-A1DD-B2727C32242B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888190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タイトルと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表プレースホルダ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ja-JP" alt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7CC0664-C053-4525-8672-774059B8C7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CD4B166-5B64-4F2A-A266-C9AAD903F6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2A986E9-3E4D-4435-9511-CBF462A8ED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E826A-A038-4FE8-9040-66729BB2E440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2466723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CC0664-C053-4525-8672-774059B8C7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D4B166-5B64-4F2A-A266-C9AAD903F6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A986E9-3E4D-4435-9511-CBF462A8ED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E7EDBB-C70E-48FF-8A9B-94F6F071BBEC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6572089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タイトル、コンテンツ、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E7CC0664-C053-4525-8672-774059B8C7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9CD4B166-5B64-4F2A-A266-C9AAD903F6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72A986E9-3E4D-4435-9511-CBF462A8ED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5CF8C9-5403-4477-A51F-A6DB18C23F86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1020669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350"/>
          </a:p>
        </p:txBody>
      </p:sp>
      <p:sp>
        <p:nvSpPr>
          <p:cNvPr id="5" name="正方形/長方形 4"/>
          <p:cNvSpPr/>
          <p:nvPr/>
        </p:nvSpPr>
        <p:spPr>
          <a:xfrm>
            <a:off x="3995739" y="0"/>
            <a:ext cx="4464050" cy="6381750"/>
          </a:xfrm>
          <a:prstGeom prst="rect">
            <a:avLst/>
          </a:prstGeom>
          <a:gradFill>
            <a:gsLst>
              <a:gs pos="0">
                <a:schemeClr val="bg2"/>
              </a:gs>
              <a:gs pos="40000">
                <a:schemeClr val="bg1"/>
              </a:gs>
              <a:gs pos="100000">
                <a:srgbClr val="E2F3FE"/>
              </a:gs>
            </a:gsLst>
            <a:lin ang="2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350"/>
          </a:p>
        </p:txBody>
      </p:sp>
      <p:sp>
        <p:nvSpPr>
          <p:cNvPr id="6" name="正方形/長方形 5"/>
          <p:cNvSpPr/>
          <p:nvPr/>
        </p:nvSpPr>
        <p:spPr>
          <a:xfrm>
            <a:off x="4068764" y="0"/>
            <a:ext cx="4319587" cy="242093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350"/>
          </a:p>
        </p:txBody>
      </p:sp>
      <p:sp>
        <p:nvSpPr>
          <p:cNvPr id="7" name="正方形/長方形 6"/>
          <p:cNvSpPr/>
          <p:nvPr/>
        </p:nvSpPr>
        <p:spPr>
          <a:xfrm>
            <a:off x="4068764" y="6165850"/>
            <a:ext cx="4319587" cy="11588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350"/>
          </a:p>
        </p:txBody>
      </p:sp>
      <p:sp>
        <p:nvSpPr>
          <p:cNvPr id="8" name="テキスト ボックス 17"/>
          <p:cNvSpPr txBox="1">
            <a:spLocks noChangeArrowheads="1"/>
          </p:cNvSpPr>
          <p:nvPr/>
        </p:nvSpPr>
        <p:spPr bwMode="auto">
          <a:xfrm>
            <a:off x="3581400" y="5661025"/>
            <a:ext cx="44465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Trebuchet MS" panose="020B0603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rebuchet MS" panose="020B0603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rebuchet MS" panose="020B0603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rebuchet MS" panose="020B0603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rebuchet MS" panose="020B0603020202020204" pitchFamily="34" charset="0"/>
                <a:ea typeface="HG丸ｺﾞｼｯｸM-PRO" panose="020F0600000000000000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anose="020B0603020202020204" pitchFamily="34" charset="0"/>
                <a:ea typeface="HG丸ｺﾞｼｯｸM-PRO" panose="020F0600000000000000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anose="020B0603020202020204" pitchFamily="34" charset="0"/>
                <a:ea typeface="HG丸ｺﾞｼｯｸM-PRO" panose="020F0600000000000000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anose="020B0603020202020204" pitchFamily="34" charset="0"/>
                <a:ea typeface="HG丸ｺﾞｼｯｸM-PRO" panose="020F0600000000000000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anose="020B0603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r" eaLnBrk="1" hangingPunct="1">
              <a:lnSpc>
                <a:spcPts val="1200"/>
              </a:lnSpc>
            </a:pPr>
            <a:r>
              <a:rPr lang="en-US" altLang="ja-JP" sz="1200" b="1">
                <a:solidFill>
                  <a:schemeClr val="tx2"/>
                </a:solidFill>
                <a:latin typeface="Candara" panose="020E0502030303020204" pitchFamily="34" charset="0"/>
              </a:rPr>
              <a:t>Better Mental Health Care</a:t>
            </a:r>
          </a:p>
          <a:p>
            <a:pPr algn="r" eaLnBrk="1" hangingPunct="1">
              <a:lnSpc>
                <a:spcPts val="1200"/>
              </a:lnSpc>
            </a:pPr>
            <a:r>
              <a:rPr lang="en-US" altLang="ja-JP" sz="1350" b="1">
                <a:solidFill>
                  <a:schemeClr val="tx2"/>
                </a:solidFill>
                <a:latin typeface="Candara" panose="020E0502030303020204" pitchFamily="34" charset="0"/>
              </a:rPr>
              <a:t> </a:t>
            </a:r>
            <a:r>
              <a:rPr lang="en-US" altLang="ja-JP" sz="1350" b="1">
                <a:solidFill>
                  <a:srgbClr val="F5C040"/>
                </a:solidFill>
                <a:latin typeface="Candara" panose="020E0502030303020204" pitchFamily="34" charset="0"/>
              </a:rPr>
              <a:t>M</a:t>
            </a:r>
            <a:r>
              <a:rPr lang="en-US" altLang="ja-JP" sz="1350" b="1">
                <a:solidFill>
                  <a:schemeClr val="tx2"/>
                </a:solidFill>
                <a:latin typeface="Candara" panose="020E0502030303020204" pitchFamily="34" charset="0"/>
              </a:rPr>
              <a:t>IE Prefectural </a:t>
            </a:r>
            <a:r>
              <a:rPr lang="en-US" altLang="ja-JP" sz="1350" b="1">
                <a:solidFill>
                  <a:srgbClr val="5BD078"/>
                </a:solidFill>
                <a:latin typeface="Candara" panose="020E0502030303020204" pitchFamily="34" charset="0"/>
              </a:rPr>
              <a:t>M</a:t>
            </a:r>
            <a:r>
              <a:rPr lang="en-US" altLang="ja-JP" sz="1350" b="1">
                <a:solidFill>
                  <a:schemeClr val="tx2"/>
                </a:solidFill>
                <a:latin typeface="Candara" panose="020E0502030303020204" pitchFamily="34" charset="0"/>
              </a:rPr>
              <a:t>ental </a:t>
            </a:r>
            <a:r>
              <a:rPr lang="en-US" altLang="ja-JP" sz="1350" b="1">
                <a:solidFill>
                  <a:srgbClr val="2D83F4"/>
                </a:solidFill>
                <a:latin typeface="Candara" panose="020E0502030303020204" pitchFamily="34" charset="0"/>
              </a:rPr>
              <a:t>M</a:t>
            </a:r>
            <a:r>
              <a:rPr lang="en-US" altLang="ja-JP" sz="1350" b="1">
                <a:solidFill>
                  <a:schemeClr val="tx2"/>
                </a:solidFill>
                <a:latin typeface="Candara" panose="020E0502030303020204" pitchFamily="34" charset="0"/>
              </a:rPr>
              <a:t>edical Center</a:t>
            </a:r>
            <a:endParaRPr lang="ja-JP" altLang="en-US" sz="1350" b="1">
              <a:solidFill>
                <a:schemeClr val="tx2"/>
              </a:solidFill>
              <a:latin typeface="Candara" panose="020E0502030303020204" pitchFamily="34" charset="0"/>
            </a:endParaRPr>
          </a:p>
        </p:txBody>
      </p:sp>
      <p:pic>
        <p:nvPicPr>
          <p:cNvPr id="9" name="図 18" descr="kokologo2012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CFCFD"/>
              </a:clrFrom>
              <a:clrTo>
                <a:srgbClr val="FCFCFD">
                  <a:alpha val="0"/>
                </a:srgbClr>
              </a:clrTo>
            </a:clrChange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4" y="5734052"/>
            <a:ext cx="388937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068425" y="2590058"/>
            <a:ext cx="4317767" cy="1470025"/>
          </a:xfrm>
        </p:spPr>
        <p:txBody>
          <a:bodyPr/>
          <a:lstStyle>
            <a:lvl1pPr>
              <a:defRPr lang="ja-JP" altLang="en-US" sz="2400" baseline="0" smtClean="0"/>
            </a:lvl1pPr>
          </a:lstStyle>
          <a:p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4329792" y="4246240"/>
            <a:ext cx="4058632" cy="1343000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036290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11560" y="418654"/>
            <a:ext cx="8229600" cy="778098"/>
          </a:xfrm>
        </p:spPr>
        <p:txBody>
          <a:bodyPr/>
          <a:lstStyle>
            <a:lvl1pPr algn="l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スライド番号プレースホルダー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500" b="0" cap="none" spc="0" smtClean="0">
                <a:ln>
                  <a:noFill/>
                </a:ln>
                <a:solidFill>
                  <a:schemeClr val="tx2"/>
                </a:solidFill>
                <a:effectLst/>
                <a:latin typeface="Candara" pitchFamily="34" charset="0"/>
              </a:defRPr>
            </a:lvl1pPr>
          </a:lstStyle>
          <a:p>
            <a:pPr>
              <a:defRPr/>
            </a:pPr>
            <a:fld id="{774C6871-0BD9-4EEA-9548-8C3FED563C8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869976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11560" y="418654"/>
            <a:ext cx="8229600" cy="778098"/>
          </a:xfrm>
        </p:spPr>
        <p:txBody>
          <a:bodyPr/>
          <a:lstStyle>
            <a:lvl1pPr algn="l"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スライド番号プレースホルダー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500" b="0" cap="none" spc="0" smtClean="0">
                <a:ln>
                  <a:noFill/>
                </a:ln>
                <a:solidFill>
                  <a:schemeClr val="tx2"/>
                </a:solidFill>
                <a:effectLst/>
                <a:latin typeface="Candara" pitchFamily="34" charset="0"/>
              </a:defRPr>
            </a:lvl1pPr>
          </a:lstStyle>
          <a:p>
            <a:pPr>
              <a:defRPr/>
            </a:pPr>
            <a:fld id="{00D645FB-E2E2-45FF-AE11-BB209A4C99E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81249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75A39FF-D029-442A-9FEE-73A9C32A255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37522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DD198-C330-472F-BBCF-34EC95B3C06D}" type="datetimeFigureOut">
              <a:rPr kumimoji="1" lang="ja-JP" altLang="en-US" smtClean="0"/>
              <a:t>2022/5/21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329E8-A05E-4315-8843-566536CF3B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06243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959F275-E7CC-4538-80EF-558FFE29693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207602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8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96F4FE-0C10-4C5B-AADF-FE750ADD8AA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156799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7809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5D0D4DC-1E72-4A41-A712-8F15F3FD090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505293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D76AA4E-F0CD-4573-BA11-DBCB0C64383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446534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392BC9F-BBF9-461E-BFE8-FE5B1FC3A6B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862446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ja-JP" altLang="en-US" noProof="0"/>
              <a:t>図を追加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290512F-563F-4578-813D-ACB17D809E7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260043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DDF5EBB-3FD5-423F-93D1-28C1D8477D0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264726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518A5A6-3526-4B87-8774-BA646F68A85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350334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 13"/>
          <p:cNvSpPr txBox="1">
            <a:spLocks/>
          </p:cNvSpPr>
          <p:nvPr/>
        </p:nvSpPr>
        <p:spPr>
          <a:xfrm>
            <a:off x="6156325" y="115890"/>
            <a:ext cx="2133600" cy="365125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EF87DE40-7FD4-49C1-A217-7E29FBF9991E}" type="datetime4">
              <a:rPr kumimoji="1" lang="en-US" altLang="ja-JP" sz="900" smtClean="0">
                <a:latin typeface="+mn-lt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May 21, 2022</a:t>
            </a:fld>
            <a:endParaRPr kumimoji="1" lang="ja-JP" altLang="en-US" sz="900" dirty="0">
              <a:latin typeface="+mn-lt"/>
              <a:ea typeface="+mn-ea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4067175" y="-26988"/>
            <a:ext cx="4465638" cy="626427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350"/>
          </a:p>
        </p:txBody>
      </p:sp>
      <p:sp>
        <p:nvSpPr>
          <p:cNvPr id="5" name="正方形/長方形 4"/>
          <p:cNvSpPr/>
          <p:nvPr/>
        </p:nvSpPr>
        <p:spPr>
          <a:xfrm>
            <a:off x="4140201" y="-26988"/>
            <a:ext cx="4302125" cy="28082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350"/>
          </a:p>
        </p:txBody>
      </p:sp>
      <p:cxnSp>
        <p:nvCxnSpPr>
          <p:cNvPr id="6" name="直線コネクタ 5"/>
          <p:cNvCxnSpPr/>
          <p:nvPr/>
        </p:nvCxnSpPr>
        <p:spPr>
          <a:xfrm>
            <a:off x="4140201" y="6021388"/>
            <a:ext cx="4302125" cy="0"/>
          </a:xfrm>
          <a:prstGeom prst="line">
            <a:avLst/>
          </a:prstGeom>
          <a:ln w="1111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139952" y="3068960"/>
            <a:ext cx="4320480" cy="11430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6156325" y="11589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919021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250826" y="260350"/>
            <a:ext cx="8642350" cy="640873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350"/>
          </a:p>
        </p:txBody>
      </p:sp>
      <p:sp>
        <p:nvSpPr>
          <p:cNvPr id="5" name="正方形/長方形 4"/>
          <p:cNvSpPr/>
          <p:nvPr/>
        </p:nvSpPr>
        <p:spPr>
          <a:xfrm>
            <a:off x="4787901" y="-26988"/>
            <a:ext cx="3671888" cy="6477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350"/>
          </a:p>
        </p:txBody>
      </p:sp>
      <p:sp>
        <p:nvSpPr>
          <p:cNvPr id="6" name="正方形/長方形 5"/>
          <p:cNvSpPr/>
          <p:nvPr/>
        </p:nvSpPr>
        <p:spPr>
          <a:xfrm>
            <a:off x="4859339" y="-26988"/>
            <a:ext cx="3529012" cy="57626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350"/>
          </a:p>
        </p:txBody>
      </p:sp>
      <p:sp>
        <p:nvSpPr>
          <p:cNvPr id="7" name="テキスト ボックス 16"/>
          <p:cNvSpPr txBox="1">
            <a:spLocks noChangeArrowheads="1"/>
          </p:cNvSpPr>
          <p:nvPr/>
        </p:nvSpPr>
        <p:spPr bwMode="auto">
          <a:xfrm>
            <a:off x="4932364" y="188914"/>
            <a:ext cx="3311525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Trebuchet MS" panose="020B0603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rebuchet MS" panose="020B0603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rebuchet MS" panose="020B0603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rebuchet MS" panose="020B0603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rebuchet MS" panose="020B0603020202020204" pitchFamily="34" charset="0"/>
                <a:ea typeface="HG丸ｺﾞｼｯｸM-PRO" panose="020F0600000000000000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anose="020B0603020202020204" pitchFamily="34" charset="0"/>
                <a:ea typeface="HG丸ｺﾞｼｯｸM-PRO" panose="020F0600000000000000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anose="020B0603020202020204" pitchFamily="34" charset="0"/>
                <a:ea typeface="HG丸ｺﾞｼｯｸM-PRO" panose="020F0600000000000000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anose="020B0603020202020204" pitchFamily="34" charset="0"/>
                <a:ea typeface="HG丸ｺﾞｼｯｸM-PRO" panose="020F0600000000000000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anose="020B0603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r" eaLnBrk="1" hangingPunct="1"/>
            <a:r>
              <a:rPr lang="en-US" altLang="ja-JP" sz="1050" i="1" dirty="0">
                <a:solidFill>
                  <a:schemeClr val="bg1"/>
                </a:solidFill>
                <a:latin typeface="Lucida Handwriting" panose="03010101010101010101" pitchFamily="66" charset="0"/>
              </a:rPr>
              <a:t>September 1</a:t>
            </a:r>
            <a:r>
              <a:rPr lang="ja-JP" altLang="en-US" sz="1050" i="1" dirty="0" err="1">
                <a:solidFill>
                  <a:schemeClr val="bg1"/>
                </a:solidFill>
                <a:latin typeface="Lucida Handwriting" panose="03010101010101010101" pitchFamily="66" charset="0"/>
              </a:rPr>
              <a:t>、</a:t>
            </a:r>
            <a:r>
              <a:rPr lang="en-US" altLang="ja-JP" sz="1050" i="1" dirty="0">
                <a:solidFill>
                  <a:schemeClr val="bg1"/>
                </a:solidFill>
                <a:latin typeface="Lucida Handwriting" panose="03010101010101010101" pitchFamily="66" charset="0"/>
              </a:rPr>
              <a:t>2012</a:t>
            </a:r>
            <a:endParaRPr lang="ja-JP" altLang="en-US" sz="1050" i="1" dirty="0">
              <a:solidFill>
                <a:schemeClr val="bg1"/>
              </a:solidFill>
              <a:latin typeface="Lucida Handwriting" panose="03010101010101010101" pitchFamily="66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436096" y="6053808"/>
            <a:ext cx="3600400" cy="48474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200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HG丸ｺﾞｼｯｸM-PRO" pitchFamily="50" charset="-128"/>
              </a:rPr>
              <a:t>Better mental health care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35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ea"/>
                <a:ea typeface="+mj-ea"/>
              </a:rPr>
              <a:t>三重県立こころの医療センター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9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6156325" y="11589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47082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DD198-C330-472F-BBCF-34EC95B3C06D}" type="datetimeFigureOut">
              <a:rPr kumimoji="1" lang="ja-JP" altLang="en-US" smtClean="0"/>
              <a:t>2022/5/21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329E8-A05E-4315-8843-566536CF3B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2994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DD198-C330-472F-BBCF-34EC95B3C06D}" type="datetimeFigureOut">
              <a:rPr kumimoji="1" lang="ja-JP" altLang="en-US" smtClean="0"/>
              <a:t>2022/5/21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329E8-A05E-4315-8843-566536CF3B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6519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DD198-C330-472F-BBCF-34EC95B3C06D}" type="datetimeFigureOut">
              <a:rPr kumimoji="1" lang="ja-JP" altLang="en-US" smtClean="0"/>
              <a:t>2022/5/21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329E8-A05E-4315-8843-566536CF3B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8627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DD198-C330-472F-BBCF-34EC95B3C06D}" type="datetimeFigureOut">
              <a:rPr kumimoji="1" lang="ja-JP" altLang="en-US" smtClean="0"/>
              <a:t>2022/5/21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329E8-A05E-4315-8843-566536CF3B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3045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DD198-C330-472F-BBCF-34EC95B3C06D}" type="datetimeFigureOut">
              <a:rPr kumimoji="1" lang="ja-JP" altLang="en-US" smtClean="0"/>
              <a:t>2022/5/21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329E8-A05E-4315-8843-566536CF3B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6919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DD198-C330-472F-BBCF-34EC95B3C06D}" type="datetimeFigureOut">
              <a:rPr kumimoji="1" lang="ja-JP" altLang="en-US" smtClean="0"/>
              <a:t>2022/5/21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329E8-A05E-4315-8843-566536CF3B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1455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FF"/>
            </a:gs>
            <a:gs pos="100000">
              <a:srgbClr val="000076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1pPr>
          </a:lstStyle>
          <a:p>
            <a:fld id="{DC4DD198-C330-472F-BBCF-34EC95B3C06D}" type="datetimeFigureOut">
              <a:rPr kumimoji="1" lang="ja-JP" altLang="en-US" smtClean="0"/>
              <a:pPr/>
              <a:t>2022/5/21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1pPr>
          </a:lstStyle>
          <a:p>
            <a:fld id="{95C329E8-A05E-4315-8843-566536CF3B66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380687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0076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7CC0664-C053-4525-8672-774059B8C71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05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CD4B166-5B64-4F2A-A266-C9AAD903F6E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2A986E9-3E4D-4435-9511-CBF462A8ED3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/>
            </a:lvl1pPr>
          </a:lstStyle>
          <a:p>
            <a:pPr>
              <a:defRPr/>
            </a:pPr>
            <a:fld id="{2ED278D9-585F-411B-A941-6539382D7B0F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97452720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  <p:sldLayoutId id="2147483818" r:id="rId13"/>
    <p:sldLayoutId id="2147483819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342900" algn="ctr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685800" algn="ctr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028700" algn="ctr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371600" algn="ctr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kumimoji="1" sz="2100">
          <a:solidFill>
            <a:schemeClr val="tx1"/>
          </a:solidFill>
          <a:latin typeface="+mn-lt"/>
          <a:ea typeface="+mn-ea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kumimoji="1" sz="1800">
          <a:solidFill>
            <a:schemeClr val="tx1"/>
          </a:solidFill>
          <a:latin typeface="+mn-lt"/>
          <a:ea typeface="+mn-ea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kumimoji="1" sz="1500">
          <a:solidFill>
            <a:schemeClr val="tx1"/>
          </a:solidFill>
          <a:latin typeface="+mn-lt"/>
          <a:ea typeface="+mn-ea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FFFFFF"/>
            </a:gs>
            <a:gs pos="50000">
              <a:srgbClr val="73ACF8"/>
            </a:gs>
            <a:gs pos="100000">
              <a:srgbClr val="073E87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250826" y="260350"/>
            <a:ext cx="8642350" cy="63373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350"/>
          </a:p>
        </p:txBody>
      </p:sp>
      <p:sp>
        <p:nvSpPr>
          <p:cNvPr id="1026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457200" y="419102"/>
            <a:ext cx="82296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ja-JP" altLang="en-US" dirty="0"/>
              <a:t>マスター タイトルの書式設定</a:t>
            </a:r>
          </a:p>
        </p:txBody>
      </p:sp>
      <p:sp>
        <p:nvSpPr>
          <p:cNvPr id="2052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68313" y="1484313"/>
            <a:ext cx="8229600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5795964" y="-26988"/>
            <a:ext cx="2736850" cy="547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350"/>
          </a:p>
        </p:txBody>
      </p:sp>
      <p:sp>
        <p:nvSpPr>
          <p:cNvPr id="9" name="正方形/長方形 8"/>
          <p:cNvSpPr/>
          <p:nvPr/>
        </p:nvSpPr>
        <p:spPr>
          <a:xfrm>
            <a:off x="5832476" y="-26988"/>
            <a:ext cx="2663825" cy="5032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35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740650" y="111127"/>
            <a:ext cx="647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500" b="0" cap="none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ea typeface="+mn-ea"/>
              </a:defRPr>
            </a:lvl1pPr>
          </a:lstStyle>
          <a:p>
            <a:pPr>
              <a:defRPr/>
            </a:pPr>
            <a:fld id="{559A06E3-A715-4DED-9051-C7653F9A8B73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  <p:sp>
        <p:nvSpPr>
          <p:cNvPr id="2056" name="テキスト ボックス 10"/>
          <p:cNvSpPr txBox="1">
            <a:spLocks noChangeArrowheads="1"/>
          </p:cNvSpPr>
          <p:nvPr/>
        </p:nvSpPr>
        <p:spPr bwMode="auto">
          <a:xfrm>
            <a:off x="3799503" y="6210809"/>
            <a:ext cx="4608512" cy="407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Trebuchet MS" panose="020B0603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rebuchet MS" panose="020B0603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rebuchet MS" panose="020B0603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rebuchet MS" panose="020B0603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rebuchet MS" panose="020B0603020202020204" pitchFamily="34" charset="0"/>
                <a:ea typeface="HG丸ｺﾞｼｯｸM-PRO" panose="020F0600000000000000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anose="020B0603020202020204" pitchFamily="34" charset="0"/>
                <a:ea typeface="HG丸ｺﾞｼｯｸM-PRO" panose="020F0600000000000000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anose="020B0603020202020204" pitchFamily="34" charset="0"/>
                <a:ea typeface="HG丸ｺﾞｼｯｸM-PRO" panose="020F0600000000000000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anose="020B0603020202020204" pitchFamily="34" charset="0"/>
                <a:ea typeface="HG丸ｺﾞｼｯｸM-PRO" panose="020F0600000000000000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anose="020B0603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r" eaLnBrk="1" hangingPunct="1">
              <a:lnSpc>
                <a:spcPts val="1200"/>
              </a:lnSpc>
            </a:pPr>
            <a:r>
              <a:rPr lang="en-US" altLang="ja-JP" sz="1200" b="0" dirty="0">
                <a:solidFill>
                  <a:schemeClr val="tx2"/>
                </a:solidFill>
                <a:latin typeface="Candara" panose="020E0502030303020204" pitchFamily="34" charset="0"/>
              </a:rPr>
              <a:t>Better Mental Health Care</a:t>
            </a:r>
          </a:p>
          <a:p>
            <a:pPr algn="r" eaLnBrk="1" hangingPunct="1">
              <a:lnSpc>
                <a:spcPts val="1200"/>
              </a:lnSpc>
            </a:pPr>
            <a:r>
              <a:rPr lang="en-US" altLang="ja-JP" sz="1350" b="0" dirty="0">
                <a:solidFill>
                  <a:schemeClr val="tx2"/>
                </a:solidFill>
                <a:latin typeface="Candara" panose="020E0502030303020204" pitchFamily="34" charset="0"/>
              </a:rPr>
              <a:t> </a:t>
            </a:r>
            <a:r>
              <a:rPr lang="en-US" altLang="ja-JP" sz="1350" b="0" dirty="0">
                <a:solidFill>
                  <a:srgbClr val="F5C040"/>
                </a:solidFill>
                <a:latin typeface="Candara" panose="020E0502030303020204" pitchFamily="34" charset="0"/>
              </a:rPr>
              <a:t>M</a:t>
            </a:r>
            <a:r>
              <a:rPr lang="en-US" altLang="ja-JP" sz="1350" b="0" dirty="0">
                <a:solidFill>
                  <a:schemeClr val="tx2"/>
                </a:solidFill>
                <a:latin typeface="Candara" panose="020E0502030303020204" pitchFamily="34" charset="0"/>
              </a:rPr>
              <a:t>IE Prefectural </a:t>
            </a:r>
            <a:r>
              <a:rPr lang="en-US" altLang="ja-JP" sz="1350" b="0" dirty="0">
                <a:solidFill>
                  <a:srgbClr val="5BD078"/>
                </a:solidFill>
                <a:latin typeface="Candara" panose="020E0502030303020204" pitchFamily="34" charset="0"/>
              </a:rPr>
              <a:t>M</a:t>
            </a:r>
            <a:r>
              <a:rPr lang="en-US" altLang="ja-JP" sz="1350" b="0" dirty="0">
                <a:solidFill>
                  <a:schemeClr val="tx2"/>
                </a:solidFill>
                <a:latin typeface="Candara" panose="020E0502030303020204" pitchFamily="34" charset="0"/>
              </a:rPr>
              <a:t>ental </a:t>
            </a:r>
            <a:r>
              <a:rPr lang="en-US" altLang="ja-JP" sz="1350" b="0" dirty="0">
                <a:solidFill>
                  <a:srgbClr val="2D83F4"/>
                </a:solidFill>
                <a:latin typeface="Candara" panose="020E0502030303020204" pitchFamily="34" charset="0"/>
              </a:rPr>
              <a:t>M</a:t>
            </a:r>
            <a:r>
              <a:rPr lang="en-US" altLang="ja-JP" sz="1350" b="0" dirty="0">
                <a:solidFill>
                  <a:schemeClr val="tx2"/>
                </a:solidFill>
                <a:latin typeface="Candara" panose="020E0502030303020204" pitchFamily="34" charset="0"/>
              </a:rPr>
              <a:t>edical Center</a:t>
            </a:r>
            <a:endParaRPr lang="ja-JP" altLang="en-US" sz="1350" b="0" dirty="0">
              <a:solidFill>
                <a:schemeClr val="tx2"/>
              </a:solidFill>
              <a:latin typeface="Candara" panose="020E0502030303020204" pitchFamily="34" charset="0"/>
            </a:endParaRPr>
          </a:p>
        </p:txBody>
      </p:sp>
      <p:pic>
        <p:nvPicPr>
          <p:cNvPr id="2057" name="図 11" descr="kokologo2012.jpg"/>
          <p:cNvPicPr>
            <a:picLocks noChangeAspect="1"/>
          </p:cNvPicPr>
          <p:nvPr/>
        </p:nvPicPr>
        <p:blipFill>
          <a:blip r:embed="rId16" cstate="print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165852"/>
            <a:ext cx="388938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直線コネクタ 13"/>
          <p:cNvCxnSpPr/>
          <p:nvPr/>
        </p:nvCxnSpPr>
        <p:spPr>
          <a:xfrm>
            <a:off x="611189" y="1125538"/>
            <a:ext cx="7920037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4034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  <p:sldLayoutId id="2147483844" r:id="rId12"/>
    <p:sldLayoutId id="2147483845" r:id="rId13"/>
    <p:sldLayoutId id="2147483846" r:id="rId14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2700" b="1" kern="1200">
          <a:ln w="11430"/>
          <a:gradFill>
            <a:gsLst>
              <a:gs pos="0">
                <a:schemeClr val="accent2">
                  <a:tint val="70000"/>
                  <a:satMod val="245000"/>
                </a:schemeClr>
              </a:gs>
              <a:gs pos="75000">
                <a:schemeClr val="accent2">
                  <a:tint val="90000"/>
                  <a:shade val="60000"/>
                  <a:satMod val="240000"/>
                </a:schemeClr>
              </a:gs>
              <a:gs pos="100000">
                <a:schemeClr val="accent2">
                  <a:tint val="100000"/>
                  <a:shade val="50000"/>
                  <a:satMod val="240000"/>
                </a:schemeClr>
              </a:gs>
            </a:gsLst>
            <a:lin ang="5400000"/>
          </a:gradFill>
          <a:effectLst>
            <a:outerShdw blurRad="50800" dist="39000" dir="5460000" algn="tl">
              <a:srgbClr val="000000">
                <a:alpha val="38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2700" b="1">
          <a:solidFill>
            <a:schemeClr val="tx1"/>
          </a:solidFill>
          <a:latin typeface="Trebuchet MS" pitchFamily="34" charset="0"/>
          <a:ea typeface="HG丸ｺﾞｼｯｸM-PRO" pitchFamily="50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2700" b="1">
          <a:solidFill>
            <a:schemeClr val="tx1"/>
          </a:solidFill>
          <a:latin typeface="Trebuchet MS" pitchFamily="34" charset="0"/>
          <a:ea typeface="HG丸ｺﾞｼｯｸM-PRO" pitchFamily="50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2700" b="1">
          <a:solidFill>
            <a:schemeClr val="tx1"/>
          </a:solidFill>
          <a:latin typeface="Trebuchet MS" pitchFamily="34" charset="0"/>
          <a:ea typeface="HG丸ｺﾞｼｯｸM-PRO" pitchFamily="50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2700" b="1">
          <a:solidFill>
            <a:schemeClr val="tx1"/>
          </a:solidFill>
          <a:latin typeface="Trebuchet MS" pitchFamily="34" charset="0"/>
          <a:ea typeface="HG丸ｺﾞｼｯｸM-PRO" pitchFamily="50" charset="-128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Trebuchet MS" pitchFamily="34" charset="0"/>
          <a:ea typeface="HG丸ｺﾞｼｯｸM-PRO" pitchFamily="50" charset="-128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Trebuchet MS" pitchFamily="34" charset="0"/>
          <a:ea typeface="HG丸ｺﾞｼｯｸM-PRO" pitchFamily="50" charset="-128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Trebuchet MS" pitchFamily="34" charset="0"/>
          <a:ea typeface="HG丸ｺﾞｼｯｸM-PRO" pitchFamily="50" charset="-128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Trebuchet MS" pitchFamily="34" charset="0"/>
          <a:ea typeface="HG丸ｺﾞｼｯｸM-PRO" pitchFamily="50" charset="-128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A85FC583-22E2-4A53-8BB4-0E6125D3AD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84719" y="2016370"/>
            <a:ext cx="3691173" cy="65772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ja-JP" altLang="en-US" sz="4400" b="1" dirty="0">
                <a:solidFill>
                  <a:schemeClr val="bg1"/>
                </a:solidFill>
                <a:latin typeface="HG丸ｺﾞｼｯｸM-PRO" panose="020F0600000000000000" pitchFamily="50" charset="-128"/>
              </a:rPr>
              <a:t>薬学セミナー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D3236CEB-2956-475D-8A10-EFEC1C1329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2274" y="3226086"/>
            <a:ext cx="7116064" cy="1273995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ja-JP" sz="2800" dirty="0">
                <a:solidFill>
                  <a:schemeClr val="bg1"/>
                </a:solidFill>
                <a:latin typeface="HG丸ｺﾞｼｯｸM-PRO" panose="020F0600000000000000" pitchFamily="50" charset="-128"/>
              </a:rPr>
              <a:t>2022</a:t>
            </a:r>
            <a:r>
              <a:rPr lang="ja-JP" altLang="en-US" sz="2800" dirty="0">
                <a:solidFill>
                  <a:schemeClr val="bg1"/>
                </a:solidFill>
                <a:latin typeface="HG丸ｺﾞｼｯｸM-PRO" panose="020F0600000000000000" pitchFamily="50" charset="-128"/>
              </a:rPr>
              <a:t>年</a:t>
            </a:r>
            <a:r>
              <a:rPr lang="en-US" altLang="ja-JP" sz="2800" dirty="0">
                <a:solidFill>
                  <a:schemeClr val="bg1"/>
                </a:solidFill>
                <a:latin typeface="HG丸ｺﾞｼｯｸM-PRO" panose="020F0600000000000000" pitchFamily="50" charset="-128"/>
              </a:rPr>
              <a:t>5</a:t>
            </a:r>
            <a:r>
              <a:rPr lang="ja-JP" altLang="en-US" sz="2800" dirty="0">
                <a:solidFill>
                  <a:schemeClr val="bg1"/>
                </a:solidFill>
                <a:latin typeface="HG丸ｺﾞｼｯｸM-PRO" panose="020F0600000000000000" pitchFamily="50" charset="-128"/>
              </a:rPr>
              <a:t>月</a:t>
            </a:r>
            <a:r>
              <a:rPr lang="en-US" altLang="ja-JP" sz="2800" dirty="0">
                <a:solidFill>
                  <a:schemeClr val="bg1"/>
                </a:solidFill>
                <a:latin typeface="HG丸ｺﾞｼｯｸM-PRO" panose="020F0600000000000000" pitchFamily="50" charset="-128"/>
              </a:rPr>
              <a:t>19</a:t>
            </a:r>
            <a:r>
              <a:rPr lang="ja-JP" altLang="en-US" sz="2800" dirty="0">
                <a:solidFill>
                  <a:schemeClr val="bg1"/>
                </a:solidFill>
                <a:latin typeface="HG丸ｺﾞｼｯｸM-PRO" panose="020F0600000000000000" pitchFamily="50" charset="-128"/>
              </a:rPr>
              <a:t>日</a:t>
            </a:r>
            <a:endParaRPr lang="en-US" altLang="ja-JP" sz="2800" dirty="0">
              <a:solidFill>
                <a:schemeClr val="bg1"/>
              </a:solidFill>
              <a:latin typeface="HG丸ｺﾞｼｯｸM-PRO" panose="020F0600000000000000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800" dirty="0">
                <a:solidFill>
                  <a:schemeClr val="bg1"/>
                </a:solidFill>
              </a:rPr>
              <a:t>三輪高市</a:t>
            </a:r>
            <a:endParaRPr lang="en-US" altLang="ja-JP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028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13B521F-54F0-4D0F-9CFD-9626316A3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0310F57-3AEC-434C-903E-D0D0C2C8EB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BAE87F02-9F96-4DD8-826F-22E3A4BC79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5067"/>
            <a:ext cx="9144000" cy="642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130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A3AE1A5-D91D-412E-BE63-880023CB1F59}"/>
              </a:ext>
            </a:extLst>
          </p:cNvPr>
          <p:cNvSpPr txBox="1"/>
          <p:nvPr/>
        </p:nvSpPr>
        <p:spPr>
          <a:xfrm>
            <a:off x="428632" y="155398"/>
            <a:ext cx="837093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ja-JP" altLang="en-US" sz="2800" kern="0" dirty="0">
                <a:solidFill>
                  <a:srgbClr val="FFFF00"/>
                </a:solidFill>
                <a:latin typeface="ＭＳ Ｐゴシック"/>
                <a:ea typeface="ＭＳ Ｐゴシック"/>
              </a:rPr>
              <a:t>全国での精神科病院入院患者の処方調査</a:t>
            </a:r>
            <a:endParaRPr kumimoji="1" lang="en-US" altLang="ja-JP" sz="2800" kern="0" dirty="0">
              <a:solidFill>
                <a:srgbClr val="FFFF00"/>
              </a:solidFill>
              <a:latin typeface="ＭＳ Ｐゴシック"/>
              <a:ea typeface="ＭＳ Ｐゴシック"/>
            </a:endParaRP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ja-JP" altLang="en-US" sz="2400" kern="0" dirty="0" err="1">
                <a:latin typeface="ＭＳ Ｐゴシック"/>
                <a:ea typeface="ＭＳ Ｐゴシック"/>
              </a:rPr>
              <a:t>ー</a:t>
            </a:r>
            <a:r>
              <a:rPr kumimoji="1" lang="ja-JP" altLang="en-US" sz="2400" kern="0" dirty="0">
                <a:latin typeface="ＭＳ Ｐゴシック"/>
                <a:ea typeface="ＭＳ Ｐゴシック"/>
              </a:rPr>
              <a:t>抗精神病薬の</a:t>
            </a:r>
            <a:r>
              <a:rPr kumimoji="1" lang="ja-JP" altLang="en-US" sz="2400" dirty="0">
                <a:latin typeface="ＭＳ Ｐゴシック"/>
                <a:ea typeface="ＭＳ Ｐゴシック"/>
              </a:rPr>
              <a:t>投与量と単剤処方率の推移</a:t>
            </a:r>
            <a:r>
              <a:rPr kumimoji="1" lang="ja-JP" altLang="en-US" sz="2400" dirty="0" err="1">
                <a:latin typeface="ＭＳ Ｐゴシック"/>
                <a:ea typeface="ＭＳ Ｐゴシック"/>
              </a:rPr>
              <a:t>ー</a:t>
            </a:r>
            <a:endParaRPr kumimoji="1" lang="ja-JP" altLang="en-US" sz="2400" dirty="0">
              <a:latin typeface="ＭＳ Ｐゴシック"/>
              <a:ea typeface="ＭＳ Ｐゴシック"/>
            </a:endParaRPr>
          </a:p>
        </p:txBody>
      </p:sp>
      <p:sp>
        <p:nvSpPr>
          <p:cNvPr id="28675" name="テキスト ボックス 6"/>
          <p:cNvSpPr txBox="1">
            <a:spLocks noChangeArrowheads="1"/>
          </p:cNvSpPr>
          <p:nvPr/>
        </p:nvSpPr>
        <p:spPr bwMode="auto">
          <a:xfrm>
            <a:off x="553068" y="1206781"/>
            <a:ext cx="113412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ja-JP" sz="1600" dirty="0">
                <a:solidFill>
                  <a:srgbClr val="FFFFFF"/>
                </a:solidFill>
                <a:latin typeface="ＭＳ Ｐゴシック"/>
                <a:ea typeface="ＭＳ Ｐゴシック"/>
              </a:rPr>
              <a:t>CP</a:t>
            </a:r>
            <a:r>
              <a:rPr lang="ja-JP" altLang="en-US" sz="1600" dirty="0">
                <a:solidFill>
                  <a:srgbClr val="FFFFFF"/>
                </a:solidFill>
                <a:latin typeface="ＭＳ Ｐゴシック"/>
                <a:ea typeface="ＭＳ Ｐゴシック"/>
              </a:rPr>
              <a:t>換算</a:t>
            </a:r>
            <a:r>
              <a:rPr lang="en-US" altLang="ja-JP" sz="1600" dirty="0">
                <a:solidFill>
                  <a:srgbClr val="FFFFFF"/>
                </a:solidFill>
                <a:latin typeface="ＭＳ Ｐゴシック"/>
                <a:ea typeface="ＭＳ Ｐゴシック"/>
              </a:rPr>
              <a:t>(mg)</a:t>
            </a:r>
            <a:endParaRPr lang="ja-JP" altLang="en-US" sz="1600" dirty="0">
              <a:solidFill>
                <a:srgbClr val="FFFFFF"/>
              </a:solidFill>
              <a:latin typeface="ＭＳ Ｐゴシック"/>
              <a:ea typeface="ＭＳ Ｐゴシック"/>
            </a:endParaRPr>
          </a:p>
        </p:txBody>
      </p:sp>
      <p:sp>
        <p:nvSpPr>
          <p:cNvPr id="28676" name="テキスト ボックス 7"/>
          <p:cNvSpPr txBox="1">
            <a:spLocks noChangeArrowheads="1"/>
          </p:cNvSpPr>
          <p:nvPr/>
        </p:nvSpPr>
        <p:spPr bwMode="auto">
          <a:xfrm>
            <a:off x="7542967" y="1268336"/>
            <a:ext cx="129329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ja-JP" altLang="en-US" sz="1400" dirty="0">
                <a:solidFill>
                  <a:srgbClr val="FFFFFF"/>
                </a:solidFill>
                <a:latin typeface="ＭＳ Ｐゴシック"/>
                <a:ea typeface="ＭＳ Ｐゴシック"/>
              </a:rPr>
              <a:t>単剤処方率</a:t>
            </a:r>
            <a:r>
              <a:rPr lang="en-US" altLang="ja-JP" sz="1400" dirty="0">
                <a:solidFill>
                  <a:srgbClr val="FFFFFF"/>
                </a:solidFill>
                <a:latin typeface="ＭＳ Ｐゴシック"/>
                <a:ea typeface="ＭＳ Ｐゴシック"/>
              </a:rPr>
              <a:t>(</a:t>
            </a:r>
            <a:r>
              <a:rPr lang="ja-JP" altLang="en-US" sz="1400" dirty="0">
                <a:solidFill>
                  <a:srgbClr val="FFFFFF"/>
                </a:solidFill>
                <a:latin typeface="ＭＳ Ｐゴシック"/>
                <a:ea typeface="ＭＳ Ｐゴシック"/>
              </a:rPr>
              <a:t>％</a:t>
            </a:r>
            <a:r>
              <a:rPr lang="en-US" altLang="ja-JP" sz="1400" dirty="0">
                <a:solidFill>
                  <a:srgbClr val="FFFFFF"/>
                </a:solidFill>
                <a:latin typeface="ＭＳ Ｐゴシック"/>
                <a:ea typeface="ＭＳ Ｐゴシック"/>
              </a:rPr>
              <a:t>)</a:t>
            </a:r>
            <a:endParaRPr lang="ja-JP" altLang="en-US" sz="1400" dirty="0">
              <a:solidFill>
                <a:srgbClr val="FFFFFF"/>
              </a:solidFill>
              <a:latin typeface="ＭＳ Ｐゴシック"/>
              <a:ea typeface="ＭＳ Ｐゴシック"/>
            </a:endParaRPr>
          </a:p>
        </p:txBody>
      </p:sp>
      <p:graphicFrame>
        <p:nvGraphicFramePr>
          <p:cNvPr id="11" name="グラフ 10"/>
          <p:cNvGraphicFramePr/>
          <p:nvPr>
            <p:extLst>
              <p:ext uri="{D42A27DB-BD31-4B8C-83A1-F6EECF244321}">
                <p14:modId xmlns:p14="http://schemas.microsoft.com/office/powerpoint/2010/main" val="2814121528"/>
              </p:ext>
            </p:extLst>
          </p:nvPr>
        </p:nvGraphicFramePr>
        <p:xfrm>
          <a:off x="715628" y="1791556"/>
          <a:ext cx="8120630" cy="47249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6A04284-ED17-4DFE-BD29-0928FAC85CEF}"/>
              </a:ext>
            </a:extLst>
          </p:cNvPr>
          <p:cNvSpPr txBox="1"/>
          <p:nvPr/>
        </p:nvSpPr>
        <p:spPr>
          <a:xfrm>
            <a:off x="4775943" y="6516537"/>
            <a:ext cx="424479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ja-JP" altLang="en-US" sz="1600" kern="0" dirty="0">
                <a:solidFill>
                  <a:srgbClr val="FFFF00"/>
                </a:solidFill>
                <a:latin typeface="ＭＳ Ｐゴシック"/>
                <a:ea typeface="ＭＳ Ｐゴシック"/>
              </a:rPr>
              <a:t>臨床薬学研究会処方調査：</a:t>
            </a:r>
            <a:r>
              <a:rPr kumimoji="1" lang="en-US" altLang="ja-JP" sz="1600" kern="0" dirty="0">
                <a:solidFill>
                  <a:srgbClr val="FFFF00"/>
                </a:solidFill>
                <a:latin typeface="ＭＳ Ｐゴシック"/>
                <a:ea typeface="ＭＳ Ｐゴシック"/>
              </a:rPr>
              <a:t>2011</a:t>
            </a:r>
            <a:r>
              <a:rPr kumimoji="1" lang="ja-JP" altLang="en-US" sz="1600" kern="0" dirty="0">
                <a:solidFill>
                  <a:srgbClr val="FFFF00"/>
                </a:solidFill>
                <a:latin typeface="ＭＳ Ｐゴシック"/>
                <a:ea typeface="ＭＳ Ｐゴシック"/>
              </a:rPr>
              <a:t>年～</a:t>
            </a:r>
            <a:r>
              <a:rPr kumimoji="1" lang="en-US" altLang="ja-JP" sz="1600" kern="0" dirty="0">
                <a:solidFill>
                  <a:srgbClr val="FFFF00"/>
                </a:solidFill>
                <a:latin typeface="ＭＳ Ｐゴシック"/>
                <a:ea typeface="ＭＳ Ｐゴシック"/>
              </a:rPr>
              <a:t>2020</a:t>
            </a:r>
            <a:r>
              <a:rPr kumimoji="1" lang="ja-JP" altLang="en-US" sz="1600" kern="0" dirty="0">
                <a:solidFill>
                  <a:srgbClr val="FFFF00"/>
                </a:solidFill>
                <a:latin typeface="ＭＳ Ｐゴシック"/>
                <a:ea typeface="ＭＳ Ｐゴシック"/>
              </a:rPr>
              <a:t>年度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593096" y="465779"/>
            <a:ext cx="8229600" cy="778098"/>
          </a:xfrm>
        </p:spPr>
        <p:txBody>
          <a:bodyPr/>
          <a:lstStyle/>
          <a:p>
            <a:pPr>
              <a:defRPr/>
            </a:pPr>
            <a:r>
              <a:rPr lang="en-US" altLang="ja-JP" sz="3200" dirty="0">
                <a:latin typeface="+mn-ea"/>
                <a:ea typeface="+mn-ea"/>
              </a:rPr>
              <a:t>Clinical</a:t>
            </a:r>
            <a:r>
              <a:rPr lang="ja-JP" altLang="en-US" sz="3200" dirty="0">
                <a:latin typeface="+mn-ea"/>
                <a:ea typeface="+mn-ea"/>
              </a:rPr>
              <a:t> </a:t>
            </a:r>
            <a:r>
              <a:rPr lang="en-US" altLang="ja-JP" sz="3200" dirty="0">
                <a:latin typeface="+mn-ea"/>
                <a:ea typeface="+mn-ea"/>
              </a:rPr>
              <a:t>Question</a:t>
            </a:r>
            <a:r>
              <a:rPr lang="ja-JP" altLang="en-US" sz="3200" dirty="0">
                <a:latin typeface="+mn-ea"/>
                <a:ea typeface="+mn-ea"/>
              </a:rPr>
              <a:t>の解決に向けて</a:t>
            </a:r>
          </a:p>
        </p:txBody>
      </p:sp>
      <p:sp>
        <p:nvSpPr>
          <p:cNvPr id="11" name="下カーブ矢印 10"/>
          <p:cNvSpPr/>
          <p:nvPr/>
        </p:nvSpPr>
        <p:spPr bwMode="auto">
          <a:xfrm>
            <a:off x="3045768" y="1575309"/>
            <a:ext cx="4320000" cy="923613"/>
          </a:xfrm>
          <a:prstGeom prst="curvedDownArrow">
            <a:avLst>
              <a:gd name="adj1" fmla="val 58465"/>
              <a:gd name="adj2" fmla="val 91702"/>
              <a:gd name="adj3" fmla="val 26216"/>
            </a:avLst>
          </a:prstGeom>
          <a:gradFill>
            <a:gsLst>
              <a:gs pos="0">
                <a:schemeClr val="accent2">
                  <a:shade val="51000"/>
                  <a:satMod val="130000"/>
                  <a:alpha val="36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  <a:scene3d>
            <a:camera prst="orthographicFront">
              <a:rot lat="0" lon="0" rev="600000"/>
            </a:camera>
            <a:lightRig rig="threePt" dir="t"/>
          </a:scene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12" name="下カーブ矢印 11"/>
          <p:cNvSpPr/>
          <p:nvPr/>
        </p:nvSpPr>
        <p:spPr bwMode="auto">
          <a:xfrm rot="10800000">
            <a:off x="1626626" y="5259784"/>
            <a:ext cx="4320000" cy="923613"/>
          </a:xfrm>
          <a:prstGeom prst="curvedDownArrow">
            <a:avLst>
              <a:gd name="adj1" fmla="val 58465"/>
              <a:gd name="adj2" fmla="val 91702"/>
              <a:gd name="adj3" fmla="val 26216"/>
            </a:avLst>
          </a:prstGeom>
          <a:solidFill>
            <a:srgbClr val="FFCCFF"/>
          </a:solidFill>
          <a:ln>
            <a:solidFill>
              <a:srgbClr val="FFCCFF"/>
            </a:solidFill>
          </a:ln>
          <a:scene3d>
            <a:camera prst="orthographicFront">
              <a:rot lat="0" lon="0" rev="600000"/>
            </a:camera>
            <a:lightRig rig="threePt" dir="t"/>
          </a:scene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14" name="テキスト ボックス 13"/>
          <p:cNvSpPr txBox="1"/>
          <p:nvPr/>
        </p:nvSpPr>
        <p:spPr bwMode="auto">
          <a:xfrm>
            <a:off x="0" y="1865216"/>
            <a:ext cx="3549682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73E87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rebuchet MS"/>
                <a:ea typeface="HG丸ｺﾞｼｯｸM-PRO"/>
                <a:cs typeface="+mn-cs"/>
              </a:rPr>
              <a:t>Clinical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73E87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rebuchet MS"/>
                <a:ea typeface="HG丸ｺﾞｼｯｸM-PRO"/>
                <a:cs typeface="+mn-cs"/>
              </a:rPr>
              <a:t> 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73E87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rebuchet MS"/>
                <a:ea typeface="HG丸ｺﾞｼｯｸM-PRO"/>
                <a:cs typeface="+mn-cs"/>
              </a:rPr>
              <a:t>Question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73E87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rebuchet MS"/>
                <a:ea typeface="HG丸ｺﾞｼｯｸM-PRO"/>
                <a:cs typeface="+mn-cs"/>
              </a:rPr>
              <a:t>Clinical Data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73E87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uLnTx/>
              <a:uFillTx/>
              <a:latin typeface="Trebuchet MS"/>
              <a:ea typeface="HG丸ｺﾞｼｯｸM-PRO"/>
              <a:cs typeface="+mn-cs"/>
            </a:endParaRPr>
          </a:p>
        </p:txBody>
      </p:sp>
      <p:sp>
        <p:nvSpPr>
          <p:cNvPr id="2" name="テキスト ボックス 1"/>
          <p:cNvSpPr txBox="1"/>
          <p:nvPr/>
        </p:nvSpPr>
        <p:spPr bwMode="auto">
          <a:xfrm>
            <a:off x="5381015" y="5224517"/>
            <a:ext cx="2805576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5BFF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rebuchet MS"/>
                <a:ea typeface="HG丸ｺﾞｼｯｸM-PRO"/>
                <a:cs typeface="+mn-cs"/>
              </a:rPr>
              <a:t>基礎研究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FF5BFF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uLnTx/>
              <a:uFillTx/>
              <a:latin typeface="Trebuchet MS"/>
              <a:ea typeface="HG丸ｺﾞｼｯｸM-PRO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5BFF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rebuchet MS"/>
                <a:ea typeface="HG丸ｺﾞｼｯｸM-PRO"/>
                <a:cs typeface="+mn-cs"/>
              </a:rPr>
              <a:t>　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FF5BFF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rebuchet MS"/>
                <a:ea typeface="HG丸ｺﾞｼｯｸM-PRO"/>
                <a:cs typeface="+mn-cs"/>
              </a:rPr>
              <a:t>Evidence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5BFF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rebuchet MS"/>
                <a:ea typeface="HG丸ｺﾞｼｯｸM-PRO"/>
                <a:cs typeface="+mn-cs"/>
              </a:rPr>
              <a:t>構築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FF5BFF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uLnTx/>
              <a:uFillTx/>
              <a:latin typeface="Trebuchet MS"/>
              <a:ea typeface="HG丸ｺﾞｼｯｸM-PRO"/>
              <a:cs typeface="+mn-cs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FA7DE1D6-87BD-4BD1-86F0-3676401070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1" b="21888"/>
          <a:stretch/>
        </p:blipFill>
        <p:spPr>
          <a:xfrm>
            <a:off x="593096" y="2973524"/>
            <a:ext cx="3565503" cy="1824018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62B81155-5EF3-4370-80F5-1C804601D0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326" y="2300479"/>
            <a:ext cx="3148100" cy="2146432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CBE855F-916D-4FF4-84F6-27F14AE9978D}"/>
              </a:ext>
            </a:extLst>
          </p:cNvPr>
          <p:cNvSpPr txBox="1"/>
          <p:nvPr/>
        </p:nvSpPr>
        <p:spPr>
          <a:xfrm>
            <a:off x="309063" y="4809018"/>
            <a:ext cx="46980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HG丸ｺﾞｼｯｸM-PRO" panose="020F0600000000000000" pitchFamily="50" charset="-128"/>
                <a:cs typeface="+mn-cs"/>
              </a:rPr>
              <a:t>総合心療センターひなが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HG丸ｺﾞｼｯｸM-PRO" panose="020F06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HG丸ｺﾞｼｯｸM-PRO" panose="020F0600000000000000" pitchFamily="50" charset="-128"/>
                <a:cs typeface="+mn-cs"/>
              </a:rPr>
              <a:t>三重県立こころの医療センター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26DCD16-645A-4AA2-92E9-610D4D78EB62}"/>
              </a:ext>
            </a:extLst>
          </p:cNvPr>
          <p:cNvSpPr txBox="1"/>
          <p:nvPr/>
        </p:nvSpPr>
        <p:spPr>
          <a:xfrm>
            <a:off x="5372272" y="4457617"/>
            <a:ext cx="35878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HG丸ｺﾞｼｯｸM-PRO" panose="020F0600000000000000" pitchFamily="50" charset="-128"/>
                <a:cs typeface="+mn-cs"/>
              </a:rPr>
              <a:t>鈴鹿医療科学大学薬学部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HG丸ｺﾞｼｯｸM-PRO" panose="020F06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HG丸ｺﾞｼｯｸM-PRO" panose="020F0600000000000000" pitchFamily="50" charset="-128"/>
                <a:cs typeface="+mn-cs"/>
              </a:rPr>
              <a:t>　　　　　　　　大学院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614DD26-0A7B-4D24-989E-6DC625A1A3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4C6871-0BD9-4EEA-9548-8C3FED563C8E}" type="slidenum">
              <a:rPr kumimoji="1" lang="ja-JP" altLang="en-US" sz="1500" b="0" i="0" u="none" strike="noStrike" kern="1200" cap="none" spc="0" normalizeH="0" baseline="0" noProof="0" smtClean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 pitchFamily="34" charset="0"/>
                <a:ea typeface="HG丸ｺﾞｼｯｸM-PRO" panose="020F06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1500" b="0" i="0" u="none" strike="noStrike" kern="1200" cap="none" spc="0" normalizeH="0" baseline="0" noProof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 pitchFamily="34" charset="0"/>
              <a:ea typeface="HG丸ｺﾞｼｯｸM-PRO" panose="020F06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24294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標準デザイン">
  <a:themeElements>
    <a:clrScheme name="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CC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E2"/>
      </a:accent5>
      <a:accent6>
        <a:srgbClr val="00E7E7"/>
      </a:accent6>
      <a:hlink>
        <a:srgbClr val="FF0000"/>
      </a:hlink>
      <a:folHlink>
        <a:srgbClr val="969696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none">
        <a:spAutoFit/>
      </a:bodyPr>
      <a:lstStyle>
        <a:defPPr>
          <a:defRPr sz="2000" b="1" dirty="0" smtClean="0">
            <a:solidFill>
              <a:schemeClr val="bg2"/>
            </a:solidFill>
          </a:defRPr>
        </a:defPPr>
      </a:lstStyle>
    </a:sp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Office ​​テーマ">
  <a:themeElements>
    <a:clrScheme name="ウェーブ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キュート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7837</TotalTime>
  <Words>191</Words>
  <Application>Microsoft Office PowerPoint</Application>
  <PresentationFormat>画面に合わせる (4:3)</PresentationFormat>
  <Paragraphs>30</Paragraphs>
  <Slides>4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4</vt:i4>
      </vt:variant>
    </vt:vector>
  </HeadingPairs>
  <TitlesOfParts>
    <vt:vector size="14" baseType="lpstr">
      <vt:lpstr>HG丸ｺﾞｼｯｸM-PRO</vt:lpstr>
      <vt:lpstr>ＭＳ Ｐゴシック</vt:lpstr>
      <vt:lpstr>Arial</vt:lpstr>
      <vt:lpstr>Candara</vt:lpstr>
      <vt:lpstr>Lucida Handwriting</vt:lpstr>
      <vt:lpstr>Times New Roman</vt:lpstr>
      <vt:lpstr>Trebuchet MS</vt:lpstr>
      <vt:lpstr>Office Theme</vt:lpstr>
      <vt:lpstr>標準デザイン</vt:lpstr>
      <vt:lpstr>4_Office ​​テーマ</vt:lpstr>
      <vt:lpstr>薬学セミナー</vt:lpstr>
      <vt:lpstr>PowerPoint プレゼンテーション</vt:lpstr>
      <vt:lpstr>PowerPoint プレゼンテーション</vt:lpstr>
      <vt:lpstr>Clinical Questionの解決に向けて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統合失調症患者の薬物療法に関する処方実態調査（2018年)－全国施設の調査からーその3</dc:title>
  <dc:creator>柴田 木綿</dc:creator>
  <cp:lastModifiedBy>三輪　高市</cp:lastModifiedBy>
  <cp:revision>346</cp:revision>
  <cp:lastPrinted>2021-05-27T00:56:08Z</cp:lastPrinted>
  <dcterms:created xsi:type="dcterms:W3CDTF">2019-08-15T01:02:07Z</dcterms:created>
  <dcterms:modified xsi:type="dcterms:W3CDTF">2022-05-21T11:50:01Z</dcterms:modified>
</cp:coreProperties>
</file>