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742" r:id="rId2"/>
    <p:sldId id="1547" r:id="rId3"/>
    <p:sldId id="8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2201" autoAdjust="0"/>
  </p:normalViewPr>
  <p:slideViewPr>
    <p:cSldViewPr snapToGrid="0">
      <p:cViewPr varScale="1">
        <p:scale>
          <a:sx n="94" d="100"/>
          <a:sy n="94" d="100"/>
        </p:scale>
        <p:origin x="20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9E705-CFA5-41CD-8FB9-4D52C5BCB11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A434D-803A-4045-BF72-FBF00F1F37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52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D8C20-0717-4B89-B673-1E5BC019EC4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039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ja-JP" altLang="ja-JP" sz="18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D8C20-0717-4B89-B673-1E5BC019EC4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677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ノート プレースホルダー 1">
            <a:extLst>
              <a:ext uri="{FF2B5EF4-FFF2-40B4-BE49-F238E27FC236}">
                <a16:creationId xmlns:a16="http://schemas.microsoft.com/office/drawing/2014/main" id="{EC1ED8C4-B978-4434-9F55-E482F1C7DE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27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866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97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632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971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70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67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69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778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99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15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2811E-DB0A-48DC-ADD1-BD6EACDD529B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2B02-5D22-49A5-8101-F20D0D261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00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42">
            <a:extLst>
              <a:ext uri="{FF2B5EF4-FFF2-40B4-BE49-F238E27FC236}">
                <a16:creationId xmlns:a16="http://schemas.microsoft.com/office/drawing/2014/main" id="{6BB2FA3C-315C-404C-BB6E-23F46D2F66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37876"/>
            <a:ext cx="8863584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200" dirty="0">
                <a:latin typeface="+mj-ea"/>
                <a:ea typeface="+mj-ea"/>
              </a:rPr>
              <a:t>機器分析学研究室</a:t>
            </a:r>
            <a:endParaRPr lang="en-US" altLang="ja-JP" sz="3200" dirty="0">
              <a:latin typeface="+mj-ea"/>
              <a:ea typeface="+mj-ea"/>
            </a:endParaRPr>
          </a:p>
          <a:p>
            <a:pPr algn="ctr" eaLnBrk="1" hangingPunct="1"/>
            <a:r>
              <a:rPr lang="ja-JP" altLang="en-US" sz="3200" dirty="0">
                <a:latin typeface="+mj-ea"/>
                <a:ea typeface="+mj-ea"/>
              </a:rPr>
              <a:t>米田 誠治</a:t>
            </a:r>
          </a:p>
        </p:txBody>
      </p:sp>
      <p:sp>
        <p:nvSpPr>
          <p:cNvPr id="3" name="Text Box 1042">
            <a:extLst>
              <a:ext uri="{FF2B5EF4-FFF2-40B4-BE49-F238E27FC236}">
                <a16:creationId xmlns:a16="http://schemas.microsoft.com/office/drawing/2014/main" id="{B01BFEA4-4D38-4DDE-B040-34FCE5078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8" y="1406663"/>
            <a:ext cx="8863584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3200" dirty="0"/>
              <a:t>次世代白金製剤の創薬研究</a:t>
            </a:r>
            <a:endParaRPr lang="ja-JP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232782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43138F5-7F05-49AF-89EB-4D2E09F1A1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968" y="921515"/>
            <a:ext cx="3741490" cy="4954077"/>
          </a:xfrm>
          <a:prstGeom prst="rect">
            <a:avLst/>
          </a:prstGeom>
        </p:spPr>
      </p:pic>
      <p:pic>
        <p:nvPicPr>
          <p:cNvPr id="156674" name="Picture 2">
            <a:extLst>
              <a:ext uri="{FF2B5EF4-FFF2-40B4-BE49-F238E27FC236}">
                <a16:creationId xmlns:a16="http://schemas.microsoft.com/office/drawing/2014/main" id="{0982CAE4-1B02-480A-8893-5DF937D98C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685" y="1937877"/>
            <a:ext cx="3582862" cy="2425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BDAB42E8-3C81-43B1-B353-7EC776303B5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16713" y="4638675"/>
          <a:ext cx="1476375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CS ChemDraw Drawing" r:id="rId6" imgW="2187832" imgH="1944121" progId="ChemDraw.Document.6.0">
                  <p:embed/>
                </p:oleObj>
              </mc:Choice>
              <mc:Fallback>
                <p:oleObj name="CS ChemDraw Drawing" r:id="rId6" imgW="2187832" imgH="1944121" progId="ChemDraw.Document.6.0">
                  <p:embed/>
                  <p:pic>
                    <p:nvPicPr>
                      <p:cNvPr id="4" name="オブジェクト 3">
                        <a:extLst>
                          <a:ext uri="{FF2B5EF4-FFF2-40B4-BE49-F238E27FC236}">
                            <a16:creationId xmlns:a16="http://schemas.microsoft.com/office/drawing/2014/main" id="{BDAB42E8-3C81-43B1-B353-7EC776303B5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6713" y="4638675"/>
                        <a:ext cx="1476375" cy="1311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04">
            <a:extLst>
              <a:ext uri="{FF2B5EF4-FFF2-40B4-BE49-F238E27FC236}">
                <a16:creationId xmlns:a16="http://schemas.microsoft.com/office/drawing/2014/main" id="{BCB0E86C-BA74-48F1-A263-EC0255B4CE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0208" y="6383274"/>
            <a:ext cx="33698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2400" i="1" dirty="0" err="1">
                <a:solidFill>
                  <a:srgbClr val="0070C0"/>
                </a:solidFill>
              </a:rPr>
              <a:t>ChemMedChem</a:t>
            </a:r>
            <a:r>
              <a:rPr lang="en-GB" altLang="ja-JP" sz="2400" i="1" dirty="0">
                <a:solidFill>
                  <a:srgbClr val="0070C0"/>
                </a:solidFill>
              </a:rPr>
              <a:t>,</a:t>
            </a:r>
            <a:r>
              <a:rPr lang="en-GB" altLang="ja-JP" sz="2400" dirty="0">
                <a:solidFill>
                  <a:srgbClr val="0070C0"/>
                </a:solidFill>
              </a:rPr>
              <a:t> 2011</a:t>
            </a:r>
            <a:r>
              <a:rPr lang="en-US" altLang="ja-JP" sz="24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9FDFBB-7D78-4430-BFCB-A67B543CDB7E}"/>
              </a:ext>
            </a:extLst>
          </p:cNvPr>
          <p:cNvSpPr/>
          <p:nvPr/>
        </p:nvSpPr>
        <p:spPr>
          <a:xfrm>
            <a:off x="5926832" y="506017"/>
            <a:ext cx="2605200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002060"/>
                </a:solidFill>
              </a:rPr>
              <a:t>新たな適応の開拓</a:t>
            </a:r>
            <a:endParaRPr lang="en-US" altLang="ja-JP" sz="2400" b="1" dirty="0">
              <a:solidFill>
                <a:srgbClr val="002060"/>
              </a:solidFill>
            </a:endParaRPr>
          </a:p>
          <a:p>
            <a:pPr algn="ctr"/>
            <a:r>
              <a:rPr lang="ja-JP" altLang="en-US" sz="2400" b="1" dirty="0">
                <a:solidFill>
                  <a:srgbClr val="002060"/>
                </a:solidFill>
              </a:rPr>
              <a:t>（膵がん）</a:t>
            </a:r>
            <a:endParaRPr lang="ja-JP" altLang="ja-JP" sz="2400" b="1" dirty="0">
              <a:solidFill>
                <a:srgbClr val="00206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B24766-5CDC-44EE-AC88-0392C2224138}"/>
              </a:ext>
            </a:extLst>
          </p:cNvPr>
          <p:cNvSpPr txBox="1"/>
          <p:nvPr/>
        </p:nvSpPr>
        <p:spPr>
          <a:xfrm>
            <a:off x="6894229" y="5941862"/>
            <a:ext cx="11213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b="1" dirty="0">
                <a:solidFill>
                  <a:srgbClr val="006600"/>
                </a:solidFill>
                <a:latin typeface="+mn-ea"/>
                <a:cs typeface="Times New Roman"/>
              </a:rPr>
              <a:t>5-H-Y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115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5496" y="116632"/>
          <a:ext cx="7992892" cy="4582878"/>
        </p:xfrm>
        <a:graphic>
          <a:graphicData uri="http://schemas.openxmlformats.org/drawingml/2006/table">
            <a:tbl>
              <a:tblPr/>
              <a:tblGrid>
                <a:gridCol w="132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7328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8130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11889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9819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AMPZ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rtl="0" fontAlgn="b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AMTA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5-H-X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5-H-Y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5-Me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5-</a:t>
                      </a:r>
                      <a:r>
                        <a:rPr lang="en-US" altLang="ja-JP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Ester</a:t>
                      </a:r>
                      <a:endParaRPr lang="en-GB" sz="2000" b="1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Cisplatin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  </a:t>
                      </a:r>
                      <a:r>
                        <a:rPr lang="en-GB" sz="2000" b="1" i="0" u="none" strike="noStrike" dirty="0" err="1">
                          <a:solidFill>
                            <a:srgbClr val="000000"/>
                          </a:solidFill>
                          <a:latin typeface="+mj-lt"/>
                        </a:rPr>
                        <a:t>Carboplatin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C00000"/>
                          </a:solidFill>
                          <a:latin typeface="+mj-lt"/>
                        </a:rPr>
                        <a:t>  </a:t>
                      </a:r>
                      <a:r>
                        <a:rPr lang="en-GB" sz="2000" b="1" i="0" u="none" strike="noStrike" dirty="0" err="1">
                          <a:solidFill>
                            <a:schemeClr val="tx1"/>
                          </a:solidFill>
                          <a:latin typeface="+mj-lt"/>
                        </a:rPr>
                        <a:t>Oxaliplatin</a:t>
                      </a:r>
                      <a:endParaRPr lang="en-GB" sz="20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just" fontAlgn="b"/>
                      <a:r>
                        <a:rPr lang="en-GB" sz="2000" b="1" i="0" u="none" strike="noStrike" dirty="0">
                          <a:solidFill>
                            <a:srgbClr val="C00000"/>
                          </a:solidFill>
                          <a:latin typeface="ＭＳ Ｐゴシック"/>
                        </a:rPr>
                        <a:t>  </a:t>
                      </a:r>
                      <a:r>
                        <a:rPr lang="en-GB" sz="2000" b="1" i="0" u="none" strike="noStrike" dirty="0" err="1">
                          <a:solidFill>
                            <a:srgbClr val="C00000"/>
                          </a:solidFill>
                          <a:latin typeface="ＭＳ Ｐゴシック"/>
                        </a:rPr>
                        <a:t>Trichostatin</a:t>
                      </a:r>
                      <a:r>
                        <a:rPr lang="en-GB" sz="2000" b="1" i="0" u="none" strike="noStrike" dirty="0">
                          <a:solidFill>
                            <a:srgbClr val="C00000"/>
                          </a:solidFill>
                          <a:latin typeface="ＭＳ Ｐゴシック"/>
                        </a:rPr>
                        <a:t> A</a:t>
                      </a:r>
                    </a:p>
                  </a:txBody>
                  <a:tcPr marL="9525" marR="9525" marT="9525" marB="0" vert="vert27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3600" b="0" i="1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9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0.9 - 1.0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19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0.8 - 0.9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639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0.7 - 0.8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0.6 - 0.7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0.5 - 0.6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   AMPZ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0.4 - 0.5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   AMTA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53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0.3 - 0.4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   5-H-X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0.2 - 0.3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just" fontAlgn="ctr"/>
                      <a:r>
                        <a:rPr lang="en-GB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   5-H-Y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53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0.1 - 0.2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just" fontAlgn="ctr"/>
                      <a:r>
                        <a:rPr lang="en-GB" altLang="ja-JP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   5-</a:t>
                      </a:r>
                      <a:r>
                        <a:rPr lang="en-US" altLang="ja-JP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Me</a:t>
                      </a:r>
                      <a:endParaRPr lang="en-GB" altLang="ja-JP" sz="2000" b="1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CC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53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406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  0.0 - 0.1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607">
                <a:tc>
                  <a:txBody>
                    <a:bodyPr/>
                    <a:lstStyle/>
                    <a:p>
                      <a:pPr algn="just" fontAlgn="ctr"/>
                      <a:r>
                        <a:rPr lang="en-GB" altLang="ja-JP" sz="2000" b="1" i="0" u="none" strike="noStrike" dirty="0">
                          <a:solidFill>
                            <a:srgbClr val="002060"/>
                          </a:solidFill>
                          <a:latin typeface="+mj-lt"/>
                        </a:rPr>
                        <a:t>     5-</a:t>
                      </a:r>
                      <a:r>
                        <a:rPr lang="en-US" altLang="ja-JP" sz="2000" b="1" i="0" u="none" strike="noStrike" dirty="0" err="1">
                          <a:solidFill>
                            <a:srgbClr val="002060"/>
                          </a:solidFill>
                          <a:latin typeface="+mj-lt"/>
                        </a:rPr>
                        <a:t>EtAc</a:t>
                      </a:r>
                      <a:endParaRPr lang="en-GB" altLang="ja-JP" sz="2000" b="1" i="0" u="none" strike="noStrike" dirty="0">
                        <a:solidFill>
                          <a:srgbClr val="00206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609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53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53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800" b="1" i="0" u="none" strike="noStrike" dirty="0">
                          <a:solidFill>
                            <a:srgbClr val="FFFFFF"/>
                          </a:solidFill>
                          <a:latin typeface="ＭＳ Ｐゴシック"/>
                        </a:rPr>
                        <a:t>  0.0 </a:t>
                      </a:r>
                      <a:r>
                        <a:rPr lang="en-US" altLang="ja-JP" sz="1800" b="1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- 0.0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819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8195"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latin typeface="ＭＳ Ｐゴシック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1357278" y="2230502"/>
            <a:ext cx="1800200" cy="187220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6300192" y="692696"/>
            <a:ext cx="2232248" cy="737172"/>
          </a:xfrm>
          <a:prstGeom prst="rect">
            <a:avLst/>
          </a:prstGeom>
          <a:noFill/>
          <a:ln w="635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300192" y="1429868"/>
            <a:ext cx="2232248" cy="792088"/>
          </a:xfrm>
          <a:prstGeom prst="rect">
            <a:avLst/>
          </a:prstGeom>
          <a:noFill/>
          <a:ln w="635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025214" y="332656"/>
            <a:ext cx="449300" cy="4392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300192" y="2221956"/>
            <a:ext cx="2232248" cy="1855116"/>
          </a:xfrm>
          <a:prstGeom prst="rect">
            <a:avLst/>
          </a:prstGeom>
          <a:noFill/>
          <a:ln w="635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7092280" y="1268760"/>
            <a:ext cx="64807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600" dirty="0">
                <a:solidFill>
                  <a:srgbClr val="0070C0"/>
                </a:solidFill>
              </a:rPr>
              <a:t>0.75</a:t>
            </a: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7113012" y="2060848"/>
            <a:ext cx="648072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600" dirty="0">
                <a:solidFill>
                  <a:srgbClr val="0070C0"/>
                </a:solidFill>
              </a:rPr>
              <a:t>0.50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827584" y="260648"/>
            <a:ext cx="2736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rgbClr val="002060"/>
                </a:solidFill>
              </a:rPr>
              <a:t>アゾラト架橋錯体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 rot="16200000">
            <a:off x="-1198875" y="2952662"/>
            <a:ext cx="2736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solidFill>
                  <a:srgbClr val="002060"/>
                </a:solidFill>
              </a:rPr>
              <a:t>アゾラト架橋錯体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1259632" y="4553833"/>
            <a:ext cx="465939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002060"/>
                </a:solidFill>
              </a:rPr>
              <a:t>低い相関</a:t>
            </a:r>
            <a:endParaRPr lang="en-US" altLang="ja-JP" sz="2000" b="1" dirty="0">
              <a:solidFill>
                <a:srgbClr val="002060"/>
              </a:solidFill>
            </a:endParaRPr>
          </a:p>
          <a:p>
            <a:pPr algn="ctr"/>
            <a:endParaRPr lang="en-US" altLang="ja-JP" sz="2000" b="1" dirty="0">
              <a:solidFill>
                <a:srgbClr val="002060"/>
              </a:solidFill>
            </a:endParaRPr>
          </a:p>
          <a:p>
            <a:pPr algn="ctr"/>
            <a:r>
              <a:rPr lang="ja-JP" altLang="en-US" sz="2000" b="1" dirty="0">
                <a:solidFill>
                  <a:srgbClr val="002060"/>
                </a:solidFill>
              </a:rPr>
              <a:t>異なるメカニズムで</a:t>
            </a:r>
            <a:endParaRPr lang="en-US" altLang="ja-JP" sz="2000" b="1" dirty="0">
              <a:solidFill>
                <a:srgbClr val="002060"/>
              </a:solidFill>
            </a:endParaRPr>
          </a:p>
          <a:p>
            <a:pPr algn="ctr"/>
            <a:r>
              <a:rPr lang="ja-JP" altLang="en-US" sz="2000" b="1" dirty="0">
                <a:solidFill>
                  <a:srgbClr val="002060"/>
                </a:solidFill>
              </a:rPr>
              <a:t>がん細胞の増殖を抑制</a:t>
            </a:r>
            <a:endParaRPr lang="en-US" altLang="ja-JP" sz="2000" b="1" dirty="0">
              <a:solidFill>
                <a:srgbClr val="002060"/>
              </a:solidFill>
            </a:endParaRPr>
          </a:p>
        </p:txBody>
      </p:sp>
      <p:sp>
        <p:nvSpPr>
          <p:cNvPr id="27" name="左中かっこ 26"/>
          <p:cNvSpPr/>
          <p:nvPr/>
        </p:nvSpPr>
        <p:spPr>
          <a:xfrm rot="16200000">
            <a:off x="3390971" y="3934364"/>
            <a:ext cx="360040" cy="821367"/>
          </a:xfrm>
          <a:prstGeom prst="leftBrac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Rectangle 104"/>
          <p:cNvSpPr>
            <a:spLocks noChangeArrowheads="1"/>
          </p:cNvSpPr>
          <p:nvPr/>
        </p:nvSpPr>
        <p:spPr bwMode="auto">
          <a:xfrm>
            <a:off x="2967432" y="6130633"/>
            <a:ext cx="2752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altLang="ja-JP" sz="2400" i="1" dirty="0" err="1">
                <a:solidFill>
                  <a:srgbClr val="0070C0"/>
                </a:solidFill>
              </a:rPr>
              <a:t>Metallomics</a:t>
            </a:r>
            <a:r>
              <a:rPr lang="en-GB" altLang="ja-JP" sz="2400" i="1" dirty="0">
                <a:solidFill>
                  <a:srgbClr val="0070C0"/>
                </a:solidFill>
              </a:rPr>
              <a:t>,</a:t>
            </a:r>
            <a:r>
              <a:rPr lang="en-GB" altLang="ja-JP" sz="2400" dirty="0">
                <a:solidFill>
                  <a:srgbClr val="0070C0"/>
                </a:solidFill>
              </a:rPr>
              <a:t> 2013</a:t>
            </a:r>
            <a:r>
              <a:rPr lang="en-US" altLang="ja-JP" sz="24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372200" y="880836"/>
            <a:ext cx="20455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/>
              <a:t>似ている</a:t>
            </a:r>
            <a:endParaRPr lang="en-US" altLang="ja-JP" sz="2000" dirty="0"/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6156176" y="1626554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/>
              <a:t>比較的似ている</a:t>
            </a:r>
            <a:endParaRPr lang="en-US" altLang="ja-JP" sz="2000" dirty="0"/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6075622" y="277740"/>
            <a:ext cx="273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/>
              <a:t>作用機序</a:t>
            </a:r>
            <a:endParaRPr lang="en-US" altLang="ja-JP" sz="2000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6156176" y="2812866"/>
            <a:ext cx="25922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/>
              <a:t>異なる</a:t>
            </a:r>
            <a:endParaRPr lang="en-US" altLang="ja-JP" sz="2000" dirty="0"/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267744" y="238552"/>
            <a:ext cx="27363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b="1" dirty="0"/>
              <a:t>白金製剤</a:t>
            </a:r>
            <a:endParaRPr lang="en-US" altLang="ja-JP" b="1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131F702-259E-4454-BDAC-30415AB59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4951" y="4383306"/>
            <a:ext cx="1600000" cy="20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635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217</Words>
  <Application>Microsoft Office PowerPoint</Application>
  <PresentationFormat>画面に合わせる (4:3)</PresentationFormat>
  <Paragraphs>126</Paragraphs>
  <Slides>3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2" baseType="lpstr"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Office テーマ</vt:lpstr>
      <vt:lpstr>CS ChemDraw Drawing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Seiji Komeda</dc:creator>
  <cp:lastModifiedBy>Seiji Komeda</cp:lastModifiedBy>
  <cp:revision>2</cp:revision>
  <dcterms:created xsi:type="dcterms:W3CDTF">2022-04-28T04:18:07Z</dcterms:created>
  <dcterms:modified xsi:type="dcterms:W3CDTF">2022-04-28T04:19:31Z</dcterms:modified>
</cp:coreProperties>
</file>