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95" r:id="rId2"/>
    <p:sldId id="493" r:id="rId3"/>
    <p:sldId id="299" r:id="rId4"/>
    <p:sldId id="266" r:id="rId5"/>
  </p:sldIdLst>
  <p:sldSz cx="12192000" cy="6858000"/>
  <p:notesSz cx="6858000" cy="987425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iji Komeda" initials="SK" lastIdx="11" clrIdx="0">
    <p:extLst>
      <p:ext uri="{19B8F6BF-5375-455C-9EA6-DF929625EA0E}">
        <p15:presenceInfo xmlns:p15="http://schemas.microsoft.com/office/powerpoint/2012/main" userId="eae12171e54c37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0000CC"/>
    <a:srgbClr val="0000FF"/>
    <a:srgbClr val="FF6699"/>
    <a:srgbClr val="FFFFFF"/>
    <a:srgbClr val="80000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40" autoAdjust="0"/>
    <p:restoredTop sz="80305" autoAdjust="0"/>
  </p:normalViewPr>
  <p:slideViewPr>
    <p:cSldViewPr snapToGrid="0">
      <p:cViewPr varScale="1">
        <p:scale>
          <a:sx n="92" d="100"/>
          <a:sy n="92" d="100"/>
        </p:scale>
        <p:origin x="1254" y="78"/>
      </p:cViewPr>
      <p:guideLst/>
    </p:cSldViewPr>
  </p:slideViewPr>
  <p:notesTextViewPr>
    <p:cViewPr>
      <p:scale>
        <a:sx n="1" d="1"/>
        <a:sy n="1" d="1"/>
      </p:scale>
      <p:origin x="0" y="0"/>
    </p:cViewPr>
  </p:notesTextViewPr>
  <p:notesViewPr>
    <p:cSldViewPr snapToGrid="0">
      <p:cViewPr varScale="1">
        <p:scale>
          <a:sx n="78" d="100"/>
          <a:sy n="78" d="100"/>
        </p:scale>
        <p:origin x="3966"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H:\uemura_ICP_HCT-R_uemur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38597;&#23376;\AppData\Local\Temp\9B5CF5\&#12501;&#12483;&#32032;&#20307;&#37325;.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77008048497466"/>
          <c:y val="5.9808005962500521E-2"/>
          <c:w val="0.80707804547515583"/>
          <c:h val="0.83700217034258062"/>
        </c:manualLayout>
      </c:layout>
      <c:barChart>
        <c:barDir val="col"/>
        <c:grouping val="clustered"/>
        <c:varyColors val="0"/>
        <c:ser>
          <c:idx val="1"/>
          <c:order val="0"/>
          <c:spPr>
            <a:pattFill prst="dkUpDiag">
              <a:fgClr>
                <a:schemeClr val="bg1">
                  <a:lumMod val="50000"/>
                </a:schemeClr>
              </a:fgClr>
              <a:bgClr>
                <a:schemeClr val="bg1"/>
              </a:bgClr>
            </a:pattFill>
            <a:ln>
              <a:solidFill>
                <a:schemeClr val="bg1">
                  <a:lumMod val="50000"/>
                </a:schemeClr>
              </a:solidFill>
            </a:ln>
            <a:effectLst/>
          </c:spPr>
          <c:invertIfNegative val="0"/>
          <c:errBars>
            <c:errBarType val="both"/>
            <c:errValType val="cust"/>
            <c:noEndCap val="0"/>
            <c:plus>
              <c:numRef>
                <c:f>'24h (2)'!$P$43:$P$46</c:f>
                <c:numCache>
                  <c:formatCode>General</c:formatCode>
                  <c:ptCount val="4"/>
                  <c:pt idx="0">
                    <c:v>1.7837147821550699E-3</c:v>
                  </c:pt>
                  <c:pt idx="1">
                    <c:v>2.5953140588182845E-3</c:v>
                  </c:pt>
                  <c:pt idx="2">
                    <c:v>4.8333393667120556E-3</c:v>
                  </c:pt>
                  <c:pt idx="3">
                    <c:v>9.9304877989900477E-3</c:v>
                  </c:pt>
                </c:numCache>
              </c:numRef>
            </c:plus>
            <c:minus>
              <c:numRef>
                <c:f>'24h (2)'!$P$43:$P$46</c:f>
                <c:numCache>
                  <c:formatCode>General</c:formatCode>
                  <c:ptCount val="4"/>
                  <c:pt idx="0">
                    <c:v>1.7837147821550699E-3</c:v>
                  </c:pt>
                  <c:pt idx="1">
                    <c:v>2.5953140588182845E-3</c:v>
                  </c:pt>
                  <c:pt idx="2">
                    <c:v>4.8333393667120556E-3</c:v>
                  </c:pt>
                  <c:pt idx="3">
                    <c:v>9.9304877989900477E-3</c:v>
                  </c:pt>
                </c:numCache>
              </c:numRef>
            </c:minus>
            <c:spPr>
              <a:noFill/>
              <a:ln w="9525" cap="flat" cmpd="sng" algn="ctr">
                <a:solidFill>
                  <a:schemeClr val="tx1">
                    <a:lumMod val="65000"/>
                    <a:lumOff val="35000"/>
                  </a:schemeClr>
                </a:solidFill>
                <a:round/>
              </a:ln>
              <a:effectLst/>
            </c:spPr>
          </c:errBars>
          <c:cat>
            <c:strRef>
              <c:f>'24h (2)'!$A$4:$A$7</c:f>
              <c:strCache>
                <c:ptCount val="4"/>
                <c:pt idx="0">
                  <c:v>cis</c:v>
                </c:pt>
                <c:pt idx="1">
                  <c:v>carbo</c:v>
                </c:pt>
                <c:pt idx="2">
                  <c:v>oxali</c:v>
                </c:pt>
                <c:pt idx="3">
                  <c:v>5HY</c:v>
                </c:pt>
              </c:strCache>
            </c:strRef>
          </c:cat>
          <c:val>
            <c:numRef>
              <c:f>'24h (2)'!$Q$43:$Q$46</c:f>
              <c:numCache>
                <c:formatCode>General</c:formatCode>
                <c:ptCount val="4"/>
                <c:pt idx="0">
                  <c:v>5.5863381368058086E-3</c:v>
                </c:pt>
                <c:pt idx="2">
                  <c:v>5.8502584084568045E-3</c:v>
                </c:pt>
                <c:pt idx="3">
                  <c:v>0.11576045100714794</c:v>
                </c:pt>
              </c:numCache>
            </c:numRef>
          </c:val>
          <c:extLst>
            <c:ext xmlns:c16="http://schemas.microsoft.com/office/drawing/2014/chart" uri="{C3380CC4-5D6E-409C-BE32-E72D297353CC}">
              <c16:uniqueId val="{00000000-A83B-402B-90F5-913F011EDCC8}"/>
            </c:ext>
          </c:extLst>
        </c:ser>
        <c:ser>
          <c:idx val="0"/>
          <c:order val="1"/>
          <c:spPr>
            <a:solidFill>
              <a:schemeClr val="accent2"/>
            </a:solidFill>
            <a:ln>
              <a:solidFill>
                <a:schemeClr val="accent2"/>
              </a:solidFill>
            </a:ln>
            <a:effectLst/>
          </c:spPr>
          <c:invertIfNegative val="0"/>
          <c:errBars>
            <c:errBarType val="both"/>
            <c:errValType val="cust"/>
            <c:noEndCap val="0"/>
            <c:plus>
              <c:numRef>
                <c:f>'24h (2)'!$R$4:$R$7</c:f>
                <c:numCache>
                  <c:formatCode>General</c:formatCode>
                  <c:ptCount val="4"/>
                  <c:pt idx="0">
                    <c:v>4.4891780368880091E-3</c:v>
                  </c:pt>
                  <c:pt idx="1">
                    <c:v>5.2066278207129396E-3</c:v>
                  </c:pt>
                  <c:pt idx="2">
                    <c:v>1.7642071790635441E-2</c:v>
                  </c:pt>
                  <c:pt idx="3">
                    <c:v>1.3317029227913467E-2</c:v>
                  </c:pt>
                </c:numCache>
              </c:numRef>
            </c:plus>
            <c:minus>
              <c:numRef>
                <c:f>'24h (2)'!$R$4:$R$7</c:f>
                <c:numCache>
                  <c:formatCode>General</c:formatCode>
                  <c:ptCount val="4"/>
                  <c:pt idx="0">
                    <c:v>4.4891780368880091E-3</c:v>
                  </c:pt>
                  <c:pt idx="1">
                    <c:v>5.2066278207129396E-3</c:v>
                  </c:pt>
                  <c:pt idx="2">
                    <c:v>1.7642071790635441E-2</c:v>
                  </c:pt>
                  <c:pt idx="3">
                    <c:v>1.3317029227913467E-2</c:v>
                  </c:pt>
                </c:numCache>
              </c:numRef>
            </c:minus>
            <c:spPr>
              <a:noFill/>
              <a:ln w="9525" cap="flat" cmpd="sng" algn="ctr">
                <a:solidFill>
                  <a:schemeClr val="tx1">
                    <a:lumMod val="65000"/>
                    <a:lumOff val="35000"/>
                  </a:schemeClr>
                </a:solidFill>
                <a:round/>
              </a:ln>
              <a:effectLst/>
            </c:spPr>
          </c:errBars>
          <c:cat>
            <c:strRef>
              <c:f>'24h (2)'!$A$4:$A$7</c:f>
              <c:strCache>
                <c:ptCount val="4"/>
                <c:pt idx="0">
                  <c:v>cis</c:v>
                </c:pt>
                <c:pt idx="1">
                  <c:v>carbo</c:v>
                </c:pt>
                <c:pt idx="2">
                  <c:v>oxali</c:v>
                </c:pt>
                <c:pt idx="3">
                  <c:v>5HY</c:v>
                </c:pt>
              </c:strCache>
            </c:strRef>
          </c:cat>
          <c:val>
            <c:numRef>
              <c:f>'24h (2)'!$Q$4:$Q$7</c:f>
              <c:numCache>
                <c:formatCode>0.000_ </c:formatCode>
                <c:ptCount val="4"/>
                <c:pt idx="0">
                  <c:v>1.0754305755623231E-2</c:v>
                </c:pt>
                <c:pt idx="1">
                  <c:v>1.1733429390907008E-3</c:v>
                </c:pt>
                <c:pt idx="2">
                  <c:v>1.7879969758814535E-2</c:v>
                </c:pt>
                <c:pt idx="3">
                  <c:v>5.1189834517660619E-2</c:v>
                </c:pt>
              </c:numCache>
            </c:numRef>
          </c:val>
          <c:extLst>
            <c:ext xmlns:c16="http://schemas.microsoft.com/office/drawing/2014/chart" uri="{C3380CC4-5D6E-409C-BE32-E72D297353CC}">
              <c16:uniqueId val="{00000001-A83B-402B-90F5-913F011EDCC8}"/>
            </c:ext>
          </c:extLst>
        </c:ser>
        <c:dLbls>
          <c:showLegendKey val="0"/>
          <c:showVal val="0"/>
          <c:showCatName val="0"/>
          <c:showSerName val="0"/>
          <c:showPercent val="0"/>
          <c:showBubbleSize val="0"/>
        </c:dLbls>
        <c:gapWidth val="219"/>
        <c:overlap val="-27"/>
        <c:axId val="-1028132032"/>
        <c:axId val="-1028122784"/>
      </c:barChart>
      <c:catAx>
        <c:axId val="-1028132032"/>
        <c:scaling>
          <c:orientation val="minMax"/>
        </c:scaling>
        <c:delete val="1"/>
        <c:axPos val="b"/>
        <c:numFmt formatCode="General" sourceLinked="1"/>
        <c:majorTickMark val="none"/>
        <c:minorTickMark val="none"/>
        <c:tickLblPos val="nextTo"/>
        <c:crossAx val="-1028122784"/>
        <c:crossesAt val="0"/>
        <c:auto val="1"/>
        <c:lblAlgn val="ctr"/>
        <c:lblOffset val="400"/>
        <c:noMultiLvlLbl val="0"/>
      </c:catAx>
      <c:valAx>
        <c:axId val="-1028122784"/>
        <c:scaling>
          <c:orientation val="minMax"/>
          <c:min val="-2.0000000000000004E-2"/>
        </c:scaling>
        <c:delete val="1"/>
        <c:axPos val="l"/>
        <c:majorGridlines>
          <c:spPr>
            <a:ln w="9525" cap="flat" cmpd="sng" algn="ctr">
              <a:solidFill>
                <a:schemeClr val="tx1">
                  <a:lumMod val="15000"/>
                  <a:lumOff val="85000"/>
                </a:schemeClr>
              </a:solidFill>
              <a:round/>
            </a:ln>
            <a:effectLst/>
          </c:spPr>
        </c:majorGridlines>
        <c:numFmt formatCode="0.00_ " sourceLinked="0"/>
        <c:majorTickMark val="none"/>
        <c:minorTickMark val="none"/>
        <c:tickLblPos val="nextTo"/>
        <c:crossAx val="-1028132032"/>
        <c:crossesAt val="1"/>
        <c:crossBetween val="between"/>
        <c:majorUnit val="2.0000000000000004E-2"/>
      </c:val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406789281286872"/>
          <c:y val="0.1316016250510362"/>
          <c:w val="0.77088164470958975"/>
          <c:h val="0.61008996852404707"/>
        </c:manualLayout>
      </c:layout>
      <c:scatterChart>
        <c:scatterStyle val="lineMarker"/>
        <c:varyColors val="0"/>
        <c:ser>
          <c:idx val="1"/>
          <c:order val="0"/>
          <c:tx>
            <c:strRef>
              <c:f>'１−１１'!$A$12</c:f>
              <c:strCache>
                <c:ptCount val="1"/>
                <c:pt idx="0">
                  <c:v>cancer        1</c:v>
                </c:pt>
              </c:strCache>
            </c:strRef>
          </c:tx>
          <c:spPr>
            <a:ln w="25400" cap="rnd">
              <a:solidFill>
                <a:schemeClr val="tx1"/>
              </a:solidFill>
              <a:round/>
            </a:ln>
            <a:effectLst/>
          </c:spPr>
          <c:marker>
            <c:symbol val="circle"/>
            <c:size val="8"/>
            <c:spPr>
              <a:solidFill>
                <a:schemeClr val="bg1"/>
              </a:solidFill>
              <a:ln w="15875">
                <a:solidFill>
                  <a:schemeClr val="tx1"/>
                </a:solidFill>
              </a:ln>
              <a:effectLst/>
            </c:spPr>
          </c:marker>
          <c:errBars>
            <c:errDir val="y"/>
            <c:errBarType val="both"/>
            <c:errValType val="cust"/>
            <c:noEndCap val="0"/>
            <c:plus>
              <c:numRef>
                <c:f>'１−１１'!$B$19:$F$19</c:f>
                <c:numCache>
                  <c:formatCode>General</c:formatCode>
                  <c:ptCount val="5"/>
                  <c:pt idx="0">
                    <c:v>1.8115371005493281</c:v>
                  </c:pt>
                  <c:pt idx="1">
                    <c:v>1.8349386910739012</c:v>
                  </c:pt>
                  <c:pt idx="2">
                    <c:v>1.942592769127556</c:v>
                  </c:pt>
                  <c:pt idx="3">
                    <c:v>2.2471463385072781</c:v>
                  </c:pt>
                  <c:pt idx="4">
                    <c:v>2.2009089031579663</c:v>
                  </c:pt>
                </c:numCache>
              </c:numRef>
            </c:plus>
            <c:minus>
              <c:numRef>
                <c:f>'１−１１'!$B$19:$F$19</c:f>
                <c:numCache>
                  <c:formatCode>General</c:formatCode>
                  <c:ptCount val="5"/>
                  <c:pt idx="0">
                    <c:v>1.8115371005493281</c:v>
                  </c:pt>
                  <c:pt idx="1">
                    <c:v>1.8349386910739012</c:v>
                  </c:pt>
                  <c:pt idx="2">
                    <c:v>1.942592769127556</c:v>
                  </c:pt>
                  <c:pt idx="3">
                    <c:v>2.2471463385072781</c:v>
                  </c:pt>
                  <c:pt idx="4">
                    <c:v>2.2009089031579663</c:v>
                  </c:pt>
                </c:numCache>
              </c:numRef>
            </c:minus>
            <c:spPr>
              <a:noFill/>
              <a:ln w="9525" cap="flat" cmpd="sng" algn="ctr">
                <a:solidFill>
                  <a:schemeClr val="tx1">
                    <a:lumMod val="65000"/>
                    <a:lumOff val="35000"/>
                  </a:schemeClr>
                </a:solidFill>
                <a:round/>
              </a:ln>
              <a:effectLst/>
            </c:spPr>
          </c:errBars>
          <c:xVal>
            <c:numRef>
              <c:f>'１−１１'!$B$2:$F$2</c:f>
              <c:numCache>
                <c:formatCode>General</c:formatCode>
                <c:ptCount val="5"/>
                <c:pt idx="0">
                  <c:v>0</c:v>
                </c:pt>
                <c:pt idx="1">
                  <c:v>7</c:v>
                </c:pt>
                <c:pt idx="2">
                  <c:v>14</c:v>
                </c:pt>
                <c:pt idx="3">
                  <c:v>21</c:v>
                </c:pt>
                <c:pt idx="4">
                  <c:v>28</c:v>
                </c:pt>
              </c:numCache>
            </c:numRef>
          </c:xVal>
          <c:yVal>
            <c:numRef>
              <c:f>'１−１１'!$B$18:$F$18</c:f>
              <c:numCache>
                <c:formatCode>0.0</c:formatCode>
                <c:ptCount val="5"/>
                <c:pt idx="0">
                  <c:v>19.383333333333333</c:v>
                </c:pt>
                <c:pt idx="1">
                  <c:v>20.55</c:v>
                </c:pt>
                <c:pt idx="2">
                  <c:v>21.583333333333332</c:v>
                </c:pt>
                <c:pt idx="3">
                  <c:v>23.416666666666668</c:v>
                </c:pt>
                <c:pt idx="4">
                  <c:v>25.200000000000003</c:v>
                </c:pt>
              </c:numCache>
            </c:numRef>
          </c:yVal>
          <c:smooth val="0"/>
          <c:extLst>
            <c:ext xmlns:c16="http://schemas.microsoft.com/office/drawing/2014/chart" uri="{C3380CC4-5D6E-409C-BE32-E72D297353CC}">
              <c16:uniqueId val="{00000000-2B3F-4788-BA68-9A2A06C51C75}"/>
            </c:ext>
          </c:extLst>
        </c:ser>
        <c:ser>
          <c:idx val="2"/>
          <c:order val="1"/>
          <c:tx>
            <c:strRef>
              <c:f>'１−１１'!$A$21</c:f>
              <c:strCache>
                <c:ptCount val="1"/>
                <c:pt idx="0">
                  <c:v>オキサ        1</c:v>
                </c:pt>
              </c:strCache>
            </c:strRef>
          </c:tx>
          <c:spPr>
            <a:ln w="25400" cap="rnd">
              <a:solidFill>
                <a:schemeClr val="tx1"/>
              </a:solidFill>
              <a:round/>
            </a:ln>
            <a:effectLst/>
          </c:spPr>
          <c:marker>
            <c:symbol val="circle"/>
            <c:size val="8"/>
            <c:spPr>
              <a:solidFill>
                <a:schemeClr val="tx1"/>
              </a:solidFill>
              <a:ln w="9525">
                <a:solidFill>
                  <a:schemeClr val="tx1"/>
                </a:solidFill>
              </a:ln>
              <a:effectLst/>
            </c:spPr>
          </c:marker>
          <c:errBars>
            <c:errDir val="y"/>
            <c:errBarType val="both"/>
            <c:errValType val="cust"/>
            <c:noEndCap val="0"/>
            <c:plus>
              <c:numRef>
                <c:f>'１−１１'!$B$28:$F$28</c:f>
                <c:numCache>
                  <c:formatCode>General</c:formatCode>
                  <c:ptCount val="5"/>
                  <c:pt idx="0">
                    <c:v>0.39200340134578837</c:v>
                  </c:pt>
                  <c:pt idx="1">
                    <c:v>0.50859282994028332</c:v>
                  </c:pt>
                  <c:pt idx="2">
                    <c:v>0.9521904571390466</c:v>
                  </c:pt>
                  <c:pt idx="3">
                    <c:v>0.62822501276745291</c:v>
                  </c:pt>
                  <c:pt idx="4">
                    <c:v>0.88411914732498909</c:v>
                  </c:pt>
                </c:numCache>
              </c:numRef>
            </c:plus>
            <c:minus>
              <c:numRef>
                <c:f>'１−１１'!$B$28:$F$28</c:f>
                <c:numCache>
                  <c:formatCode>General</c:formatCode>
                  <c:ptCount val="5"/>
                  <c:pt idx="0">
                    <c:v>0.39200340134578837</c:v>
                  </c:pt>
                  <c:pt idx="1">
                    <c:v>0.50859282994028332</c:v>
                  </c:pt>
                  <c:pt idx="2">
                    <c:v>0.9521904571390466</c:v>
                  </c:pt>
                  <c:pt idx="3">
                    <c:v>0.62822501276745291</c:v>
                  </c:pt>
                  <c:pt idx="4">
                    <c:v>0.88411914732498909</c:v>
                  </c:pt>
                </c:numCache>
              </c:numRef>
            </c:minus>
            <c:spPr>
              <a:noFill/>
              <a:ln w="9525" cap="flat" cmpd="sng" algn="ctr">
                <a:solidFill>
                  <a:schemeClr val="tx1">
                    <a:lumMod val="65000"/>
                    <a:lumOff val="35000"/>
                  </a:schemeClr>
                </a:solidFill>
                <a:round/>
              </a:ln>
              <a:effectLst/>
            </c:spPr>
          </c:errBars>
          <c:xVal>
            <c:numRef>
              <c:f>'１−１１'!$B$2:$F$2</c:f>
              <c:numCache>
                <c:formatCode>General</c:formatCode>
                <c:ptCount val="5"/>
                <c:pt idx="0">
                  <c:v>0</c:v>
                </c:pt>
                <c:pt idx="1">
                  <c:v>7</c:v>
                </c:pt>
                <c:pt idx="2">
                  <c:v>14</c:v>
                </c:pt>
                <c:pt idx="3">
                  <c:v>21</c:v>
                </c:pt>
                <c:pt idx="4">
                  <c:v>28</c:v>
                </c:pt>
              </c:numCache>
            </c:numRef>
          </c:xVal>
          <c:yVal>
            <c:numRef>
              <c:f>'１−１１'!$B$27:$F$27</c:f>
              <c:numCache>
                <c:formatCode>0.0</c:formatCode>
                <c:ptCount val="5"/>
                <c:pt idx="0">
                  <c:v>20.183333333333334</c:v>
                </c:pt>
                <c:pt idx="1">
                  <c:v>21.433333333333334</c:v>
                </c:pt>
                <c:pt idx="2">
                  <c:v>22.133333333333336</c:v>
                </c:pt>
                <c:pt idx="3">
                  <c:v>23.066666666666666</c:v>
                </c:pt>
                <c:pt idx="4">
                  <c:v>24.816666666666666</c:v>
                </c:pt>
              </c:numCache>
            </c:numRef>
          </c:yVal>
          <c:smooth val="0"/>
          <c:extLst>
            <c:ext xmlns:c16="http://schemas.microsoft.com/office/drawing/2014/chart" uri="{C3380CC4-5D6E-409C-BE32-E72D297353CC}">
              <c16:uniqueId val="{00000001-2B3F-4788-BA68-9A2A06C51C75}"/>
            </c:ext>
          </c:extLst>
        </c:ser>
        <c:ser>
          <c:idx val="3"/>
          <c:order val="2"/>
          <c:tx>
            <c:strRef>
              <c:f>'１−１１'!$A$30</c:f>
              <c:strCache>
                <c:ptCount val="1"/>
                <c:pt idx="0">
                  <c:v>5-Me          1</c:v>
                </c:pt>
              </c:strCache>
            </c:strRef>
          </c:tx>
          <c:spPr>
            <a:ln w="25400" cap="rnd">
              <a:solidFill>
                <a:srgbClr val="FF0000"/>
              </a:solidFill>
              <a:round/>
            </a:ln>
            <a:effectLst/>
          </c:spPr>
          <c:marker>
            <c:symbol val="triangle"/>
            <c:size val="8"/>
            <c:spPr>
              <a:solidFill>
                <a:srgbClr val="FF0000"/>
              </a:solidFill>
              <a:ln w="9525">
                <a:solidFill>
                  <a:srgbClr val="FF0000"/>
                </a:solidFill>
              </a:ln>
              <a:effectLst/>
            </c:spPr>
          </c:marker>
          <c:errBars>
            <c:errDir val="y"/>
            <c:errBarType val="both"/>
            <c:errValType val="cust"/>
            <c:noEndCap val="0"/>
            <c:plus>
              <c:numRef>
                <c:f>'１−１１'!$B$37:$F$37</c:f>
                <c:numCache>
                  <c:formatCode>General</c:formatCode>
                  <c:ptCount val="5"/>
                  <c:pt idx="0">
                    <c:v>1.2280065146406995</c:v>
                  </c:pt>
                  <c:pt idx="1">
                    <c:v>1.128568414703631</c:v>
                  </c:pt>
                  <c:pt idx="2">
                    <c:v>1.5800843859321774</c:v>
                  </c:pt>
                  <c:pt idx="3">
                    <c:v>1.691892431568863</c:v>
                  </c:pt>
                  <c:pt idx="4">
                    <c:v>0.97467943448089644</c:v>
                  </c:pt>
                </c:numCache>
              </c:numRef>
            </c:plus>
            <c:minus>
              <c:numRef>
                <c:f>'１−１１'!$B$37:$F$37</c:f>
                <c:numCache>
                  <c:formatCode>General</c:formatCode>
                  <c:ptCount val="5"/>
                  <c:pt idx="0">
                    <c:v>1.2280065146406995</c:v>
                  </c:pt>
                  <c:pt idx="1">
                    <c:v>1.128568414703631</c:v>
                  </c:pt>
                  <c:pt idx="2">
                    <c:v>1.5800843859321774</c:v>
                  </c:pt>
                  <c:pt idx="3">
                    <c:v>1.691892431568863</c:v>
                  </c:pt>
                  <c:pt idx="4">
                    <c:v>0.97467943448089644</c:v>
                  </c:pt>
                </c:numCache>
              </c:numRef>
            </c:minus>
            <c:spPr>
              <a:noFill/>
              <a:ln w="9525" cap="flat" cmpd="sng" algn="ctr">
                <a:solidFill>
                  <a:srgbClr val="FF0000"/>
                </a:solidFill>
                <a:round/>
              </a:ln>
              <a:effectLst/>
            </c:spPr>
          </c:errBars>
          <c:xVal>
            <c:numRef>
              <c:f>'１−１１'!$B$2:$F$2</c:f>
              <c:numCache>
                <c:formatCode>General</c:formatCode>
                <c:ptCount val="5"/>
                <c:pt idx="0">
                  <c:v>0</c:v>
                </c:pt>
                <c:pt idx="1">
                  <c:v>7</c:v>
                </c:pt>
                <c:pt idx="2">
                  <c:v>14</c:v>
                </c:pt>
                <c:pt idx="3">
                  <c:v>21</c:v>
                </c:pt>
                <c:pt idx="4">
                  <c:v>28</c:v>
                </c:pt>
              </c:numCache>
            </c:numRef>
          </c:xVal>
          <c:yVal>
            <c:numRef>
              <c:f>'１−１１'!$B$36:$F$36</c:f>
              <c:numCache>
                <c:formatCode>0.0</c:formatCode>
                <c:ptCount val="5"/>
                <c:pt idx="0">
                  <c:v>20.099999999999998</c:v>
                </c:pt>
                <c:pt idx="1">
                  <c:v>20.983333333333331</c:v>
                </c:pt>
                <c:pt idx="2">
                  <c:v>21.45</c:v>
                </c:pt>
                <c:pt idx="3">
                  <c:v>23.225000000000001</c:v>
                </c:pt>
                <c:pt idx="4">
                  <c:v>24.15</c:v>
                </c:pt>
              </c:numCache>
            </c:numRef>
          </c:yVal>
          <c:smooth val="0"/>
          <c:extLst>
            <c:ext xmlns:c16="http://schemas.microsoft.com/office/drawing/2014/chart" uri="{C3380CC4-5D6E-409C-BE32-E72D297353CC}">
              <c16:uniqueId val="{00000002-2B3F-4788-BA68-9A2A06C51C75}"/>
            </c:ext>
          </c:extLst>
        </c:ser>
        <c:ser>
          <c:idx val="4"/>
          <c:order val="3"/>
          <c:tx>
            <c:strRef>
              <c:f>'１−１１'!$A$39</c:f>
              <c:strCache>
                <c:ptCount val="1"/>
                <c:pt idx="0">
                  <c:v>5-MF1        1</c:v>
                </c:pt>
              </c:strCache>
            </c:strRef>
          </c:tx>
          <c:spPr>
            <a:ln w="25400" cap="rnd">
              <a:solidFill>
                <a:srgbClr val="0070C0"/>
              </a:solidFill>
              <a:round/>
            </a:ln>
            <a:effectLst/>
          </c:spPr>
          <c:marker>
            <c:symbol val="circle"/>
            <c:size val="8"/>
            <c:spPr>
              <a:solidFill>
                <a:srgbClr val="0070C0"/>
              </a:solidFill>
              <a:ln w="9525">
                <a:solidFill>
                  <a:srgbClr val="0070C0"/>
                </a:solidFill>
              </a:ln>
              <a:effectLst/>
            </c:spPr>
          </c:marker>
          <c:errBars>
            <c:errDir val="y"/>
            <c:errBarType val="both"/>
            <c:errValType val="cust"/>
            <c:noEndCap val="0"/>
            <c:plus>
              <c:numRef>
                <c:f>'１−１１'!$B$46:$F$46</c:f>
                <c:numCache>
                  <c:formatCode>General</c:formatCode>
                  <c:ptCount val="5"/>
                  <c:pt idx="0">
                    <c:v>1.042592921518269</c:v>
                  </c:pt>
                  <c:pt idx="1">
                    <c:v>1.0387492478938309</c:v>
                  </c:pt>
                  <c:pt idx="2">
                    <c:v>0.92951600308978044</c:v>
                  </c:pt>
                  <c:pt idx="3">
                    <c:v>0.80663911798688925</c:v>
                  </c:pt>
                  <c:pt idx="4">
                    <c:v>0.68920243760451094</c:v>
                  </c:pt>
                </c:numCache>
              </c:numRef>
            </c:plus>
            <c:minus>
              <c:numRef>
                <c:f>'１−１１'!$B$46:$F$46</c:f>
                <c:numCache>
                  <c:formatCode>General</c:formatCode>
                  <c:ptCount val="5"/>
                  <c:pt idx="0">
                    <c:v>1.042592921518269</c:v>
                  </c:pt>
                  <c:pt idx="1">
                    <c:v>1.0387492478938309</c:v>
                  </c:pt>
                  <c:pt idx="2">
                    <c:v>0.92951600308978044</c:v>
                  </c:pt>
                  <c:pt idx="3">
                    <c:v>0.80663911798688925</c:v>
                  </c:pt>
                  <c:pt idx="4">
                    <c:v>0.68920243760451094</c:v>
                  </c:pt>
                </c:numCache>
              </c:numRef>
            </c:minus>
            <c:spPr>
              <a:noFill/>
              <a:ln w="9525" cap="flat" cmpd="sng" algn="ctr">
                <a:solidFill>
                  <a:srgbClr val="0070C0"/>
                </a:solidFill>
                <a:round/>
              </a:ln>
              <a:effectLst/>
            </c:spPr>
          </c:errBars>
          <c:xVal>
            <c:numRef>
              <c:f>'１−１１'!$B$2:$F$2</c:f>
              <c:numCache>
                <c:formatCode>General</c:formatCode>
                <c:ptCount val="5"/>
                <c:pt idx="0">
                  <c:v>0</c:v>
                </c:pt>
                <c:pt idx="1">
                  <c:v>7</c:v>
                </c:pt>
                <c:pt idx="2">
                  <c:v>14</c:v>
                </c:pt>
                <c:pt idx="3">
                  <c:v>21</c:v>
                </c:pt>
                <c:pt idx="4">
                  <c:v>28</c:v>
                </c:pt>
              </c:numCache>
            </c:numRef>
          </c:xVal>
          <c:yVal>
            <c:numRef>
              <c:f>'１−１１'!$B$45:$F$45</c:f>
              <c:numCache>
                <c:formatCode>0.0</c:formatCode>
                <c:ptCount val="5"/>
                <c:pt idx="0">
                  <c:v>20.25</c:v>
                </c:pt>
                <c:pt idx="1">
                  <c:v>20.849999999999998</c:v>
                </c:pt>
                <c:pt idx="2">
                  <c:v>21.1</c:v>
                </c:pt>
                <c:pt idx="3">
                  <c:v>22.566666666666663</c:v>
                </c:pt>
                <c:pt idx="4">
                  <c:v>24.349999999999998</c:v>
                </c:pt>
              </c:numCache>
            </c:numRef>
          </c:yVal>
          <c:smooth val="0"/>
          <c:extLst>
            <c:ext xmlns:c16="http://schemas.microsoft.com/office/drawing/2014/chart" uri="{C3380CC4-5D6E-409C-BE32-E72D297353CC}">
              <c16:uniqueId val="{00000003-2B3F-4788-BA68-9A2A06C51C75}"/>
            </c:ext>
          </c:extLst>
        </c:ser>
        <c:ser>
          <c:idx val="5"/>
          <c:order val="4"/>
          <c:tx>
            <c:strRef>
              <c:f>'１−１１'!$A$48</c:f>
              <c:strCache>
                <c:ptCount val="1"/>
                <c:pt idx="0">
                  <c:v>5-MF2        1</c:v>
                </c:pt>
              </c:strCache>
            </c:strRef>
          </c:tx>
          <c:spPr>
            <a:ln w="25400" cap="rnd">
              <a:solidFill>
                <a:srgbClr val="00B050"/>
              </a:solidFill>
              <a:round/>
            </a:ln>
            <a:effectLst/>
          </c:spPr>
          <c:marker>
            <c:symbol val="diamond"/>
            <c:size val="8"/>
            <c:spPr>
              <a:solidFill>
                <a:srgbClr val="00B050"/>
              </a:solidFill>
              <a:ln w="9525">
                <a:solidFill>
                  <a:srgbClr val="00B050"/>
                </a:solidFill>
              </a:ln>
              <a:effectLst/>
            </c:spPr>
          </c:marker>
          <c:errBars>
            <c:errDir val="y"/>
            <c:errBarType val="both"/>
            <c:errValType val="cust"/>
            <c:noEndCap val="0"/>
            <c:plus>
              <c:numRef>
                <c:f>'１−１１'!$B$55:$F$55</c:f>
                <c:numCache>
                  <c:formatCode>General</c:formatCode>
                  <c:ptCount val="5"/>
                  <c:pt idx="0">
                    <c:v>1.0366613075960089</c:v>
                  </c:pt>
                  <c:pt idx="1">
                    <c:v>0.94445751624940766</c:v>
                  </c:pt>
                  <c:pt idx="2">
                    <c:v>0.86197447758039802</c:v>
                  </c:pt>
                  <c:pt idx="3">
                    <c:v>0.78081154363051419</c:v>
                  </c:pt>
                  <c:pt idx="4">
                    <c:v>1.2011105971835678</c:v>
                  </c:pt>
                </c:numCache>
              </c:numRef>
            </c:plus>
            <c:minus>
              <c:numRef>
                <c:f>'１−１１'!$B$55:$F$55</c:f>
                <c:numCache>
                  <c:formatCode>General</c:formatCode>
                  <c:ptCount val="5"/>
                  <c:pt idx="0">
                    <c:v>1.0366613075960089</c:v>
                  </c:pt>
                  <c:pt idx="1">
                    <c:v>0.94445751624940766</c:v>
                  </c:pt>
                  <c:pt idx="2">
                    <c:v>0.86197447758039802</c:v>
                  </c:pt>
                  <c:pt idx="3">
                    <c:v>0.78081154363051419</c:v>
                  </c:pt>
                  <c:pt idx="4">
                    <c:v>1.2011105971835678</c:v>
                  </c:pt>
                </c:numCache>
              </c:numRef>
            </c:minus>
            <c:spPr>
              <a:noFill/>
              <a:ln w="9525" cap="flat" cmpd="sng" algn="ctr">
                <a:solidFill>
                  <a:srgbClr val="00B050"/>
                </a:solidFill>
                <a:round/>
              </a:ln>
              <a:effectLst/>
            </c:spPr>
          </c:errBars>
          <c:xVal>
            <c:numRef>
              <c:f>'１−１１'!$B$2:$F$2</c:f>
              <c:numCache>
                <c:formatCode>General</c:formatCode>
                <c:ptCount val="5"/>
                <c:pt idx="0">
                  <c:v>0</c:v>
                </c:pt>
                <c:pt idx="1">
                  <c:v>7</c:v>
                </c:pt>
                <c:pt idx="2">
                  <c:v>14</c:v>
                </c:pt>
                <c:pt idx="3">
                  <c:v>21</c:v>
                </c:pt>
                <c:pt idx="4">
                  <c:v>28</c:v>
                </c:pt>
              </c:numCache>
            </c:numRef>
          </c:xVal>
          <c:yVal>
            <c:numRef>
              <c:f>'１−１１'!$B$54:$F$54</c:f>
              <c:numCache>
                <c:formatCode>0.0</c:formatCode>
                <c:ptCount val="5"/>
                <c:pt idx="0">
                  <c:v>20.633333333333333</c:v>
                </c:pt>
                <c:pt idx="1">
                  <c:v>21.8</c:v>
                </c:pt>
                <c:pt idx="2">
                  <c:v>23.05</c:v>
                </c:pt>
                <c:pt idx="3">
                  <c:v>23.816666666666666</c:v>
                </c:pt>
                <c:pt idx="4">
                  <c:v>25.266666666666666</c:v>
                </c:pt>
              </c:numCache>
            </c:numRef>
          </c:yVal>
          <c:smooth val="0"/>
          <c:extLst>
            <c:ext xmlns:c16="http://schemas.microsoft.com/office/drawing/2014/chart" uri="{C3380CC4-5D6E-409C-BE32-E72D297353CC}">
              <c16:uniqueId val="{00000004-2B3F-4788-BA68-9A2A06C51C75}"/>
            </c:ext>
          </c:extLst>
        </c:ser>
        <c:ser>
          <c:idx val="6"/>
          <c:order val="5"/>
          <c:tx>
            <c:strRef>
              <c:f>'１−１１'!$A$57</c:f>
              <c:strCache>
                <c:ptCount val="1"/>
                <c:pt idx="0">
                  <c:v>5-MF3         1</c:v>
                </c:pt>
              </c:strCache>
            </c:strRef>
          </c:tx>
          <c:spPr>
            <a:ln w="25400" cap="rnd">
              <a:solidFill>
                <a:srgbClr val="FFC000"/>
              </a:solidFill>
              <a:round/>
            </a:ln>
            <a:effectLst/>
          </c:spPr>
          <c:marker>
            <c:symbol val="x"/>
            <c:size val="8"/>
            <c:spPr>
              <a:noFill/>
              <a:ln w="19050">
                <a:solidFill>
                  <a:srgbClr val="FFC000"/>
                </a:solidFill>
              </a:ln>
              <a:effectLst/>
            </c:spPr>
          </c:marker>
          <c:errBars>
            <c:errDir val="y"/>
            <c:errBarType val="both"/>
            <c:errValType val="cust"/>
            <c:noEndCap val="0"/>
            <c:plus>
              <c:numRef>
                <c:f>'１−１１'!$B$64:$F$64</c:f>
                <c:numCache>
                  <c:formatCode>General</c:formatCode>
                  <c:ptCount val="5"/>
                  <c:pt idx="0">
                    <c:v>0.86178110136313912</c:v>
                  </c:pt>
                  <c:pt idx="1">
                    <c:v>0.7339391437078876</c:v>
                  </c:pt>
                  <c:pt idx="2">
                    <c:v>0.65243135015621878</c:v>
                  </c:pt>
                  <c:pt idx="3">
                    <c:v>0.75828754440515578</c:v>
                  </c:pt>
                  <c:pt idx="4">
                    <c:v>1.1872938417538708</c:v>
                  </c:pt>
                </c:numCache>
              </c:numRef>
            </c:plus>
            <c:minus>
              <c:numRef>
                <c:f>'１−１１'!$B$64:$F$64</c:f>
                <c:numCache>
                  <c:formatCode>General</c:formatCode>
                  <c:ptCount val="5"/>
                  <c:pt idx="0">
                    <c:v>0.86178110136313912</c:v>
                  </c:pt>
                  <c:pt idx="1">
                    <c:v>0.7339391437078876</c:v>
                  </c:pt>
                  <c:pt idx="2">
                    <c:v>0.65243135015621878</c:v>
                  </c:pt>
                  <c:pt idx="3">
                    <c:v>0.75828754440515578</c:v>
                  </c:pt>
                  <c:pt idx="4">
                    <c:v>1.1872938417538708</c:v>
                  </c:pt>
                </c:numCache>
              </c:numRef>
            </c:minus>
            <c:spPr>
              <a:noFill/>
              <a:ln w="9525" cap="flat" cmpd="sng" algn="ctr">
                <a:solidFill>
                  <a:srgbClr val="FFC000"/>
                </a:solidFill>
                <a:round/>
              </a:ln>
              <a:effectLst/>
            </c:spPr>
          </c:errBars>
          <c:xVal>
            <c:numRef>
              <c:f>'１−１１'!$B$2:$F$2</c:f>
              <c:numCache>
                <c:formatCode>General</c:formatCode>
                <c:ptCount val="5"/>
                <c:pt idx="0">
                  <c:v>0</c:v>
                </c:pt>
                <c:pt idx="1">
                  <c:v>7</c:v>
                </c:pt>
                <c:pt idx="2">
                  <c:v>14</c:v>
                </c:pt>
                <c:pt idx="3">
                  <c:v>21</c:v>
                </c:pt>
                <c:pt idx="4">
                  <c:v>28</c:v>
                </c:pt>
              </c:numCache>
            </c:numRef>
          </c:xVal>
          <c:yVal>
            <c:numRef>
              <c:f>'１−１１'!$B$63:$F$63</c:f>
              <c:numCache>
                <c:formatCode>0.0</c:formatCode>
                <c:ptCount val="5"/>
                <c:pt idx="0">
                  <c:v>20.566666666666666</c:v>
                </c:pt>
                <c:pt idx="1">
                  <c:v>21.566666666666666</c:v>
                </c:pt>
                <c:pt idx="2">
                  <c:v>22.816666666666666</c:v>
                </c:pt>
                <c:pt idx="3">
                  <c:v>24.25</c:v>
                </c:pt>
                <c:pt idx="4">
                  <c:v>26.816666666666666</c:v>
                </c:pt>
              </c:numCache>
            </c:numRef>
          </c:yVal>
          <c:smooth val="0"/>
          <c:extLst>
            <c:ext xmlns:c16="http://schemas.microsoft.com/office/drawing/2014/chart" uri="{C3380CC4-5D6E-409C-BE32-E72D297353CC}">
              <c16:uniqueId val="{00000005-2B3F-4788-BA68-9A2A06C51C75}"/>
            </c:ext>
          </c:extLst>
        </c:ser>
        <c:dLbls>
          <c:showLegendKey val="0"/>
          <c:showVal val="0"/>
          <c:showCatName val="0"/>
          <c:showSerName val="0"/>
          <c:showPercent val="0"/>
          <c:showBubbleSize val="0"/>
        </c:dLbls>
        <c:axId val="-868753584"/>
        <c:axId val="-868741616"/>
      </c:scatterChart>
      <c:valAx>
        <c:axId val="-868753584"/>
        <c:scaling>
          <c:orientation val="minMax"/>
        </c:scaling>
        <c:delete val="0"/>
        <c:axPos val="b"/>
        <c:numFmt formatCode="General" sourceLinked="1"/>
        <c:majorTickMark val="in"/>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Arial" panose="020B0604020202020204" pitchFamily="34" charset="0"/>
                <a:ea typeface="+mn-ea"/>
                <a:cs typeface="Arial" panose="020B0604020202020204" pitchFamily="34" charset="0"/>
              </a:defRPr>
            </a:pPr>
            <a:endParaRPr lang="ja-JP"/>
          </a:p>
        </c:txPr>
        <c:crossAx val="-868741616"/>
        <c:crosses val="autoZero"/>
        <c:crossBetween val="midCat"/>
      </c:valAx>
      <c:valAx>
        <c:axId val="-868741616"/>
        <c:scaling>
          <c:orientation val="minMax"/>
          <c:max val="50"/>
          <c:min val="0"/>
        </c:scaling>
        <c:delete val="0"/>
        <c:axPos val="l"/>
        <c:majorGridlines>
          <c:spPr>
            <a:ln w="9525" cap="flat" cmpd="sng" algn="ctr">
              <a:solidFill>
                <a:schemeClr val="tx1"/>
              </a:solidFill>
              <a:prstDash val="dash"/>
              <a:round/>
            </a:ln>
            <a:effectLst/>
          </c:spPr>
        </c:majorGridlines>
        <c:numFmt formatCode="#,##0_);[Red]\(#,##0\)" sourceLinked="0"/>
        <c:majorTickMark val="out"/>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endParaRPr lang="ja-JP"/>
          </a:p>
        </c:txPr>
        <c:crossAx val="-868753584"/>
        <c:crosses val="autoZero"/>
        <c:crossBetween val="midCat"/>
        <c:majorUnit val="10"/>
      </c:valAx>
      <c:spPr>
        <a:noFill/>
        <a:ln w="22225">
          <a:solidFill>
            <a:schemeClr val="tx1"/>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71800" cy="495428"/>
          </a:xfrm>
          <a:prstGeom prst="rect">
            <a:avLst/>
          </a:prstGeom>
        </p:spPr>
        <p:txBody>
          <a:bodyPr vert="horz" lIns="91419" tIns="45711" rIns="91419"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4" y="0"/>
            <a:ext cx="2971800" cy="495428"/>
          </a:xfrm>
          <a:prstGeom prst="rect">
            <a:avLst/>
          </a:prstGeom>
        </p:spPr>
        <p:txBody>
          <a:bodyPr vert="horz" lIns="91419" tIns="45711" rIns="91419" bIns="45711" rtlCol="0"/>
          <a:lstStyle>
            <a:lvl1pPr algn="r">
              <a:defRPr sz="1200"/>
            </a:lvl1pPr>
          </a:lstStyle>
          <a:p>
            <a:fld id="{878F9620-9F64-4E7C-85C3-99DFD0FB058E}" type="datetimeFigureOut">
              <a:rPr kumimoji="1" lang="ja-JP" altLang="en-US" smtClean="0"/>
              <a:t>2022/4/28</a:t>
            </a:fld>
            <a:endParaRPr kumimoji="1" lang="ja-JP" altLang="en-US"/>
          </a:p>
        </p:txBody>
      </p:sp>
      <p:sp>
        <p:nvSpPr>
          <p:cNvPr id="4" name="スライド イメージ プレースホルダー 3"/>
          <p:cNvSpPr>
            <a:spLocks noGrp="1" noRot="1" noChangeAspect="1"/>
          </p:cNvSpPr>
          <p:nvPr>
            <p:ph type="sldImg" idx="2"/>
          </p:nvPr>
        </p:nvSpPr>
        <p:spPr>
          <a:xfrm>
            <a:off x="1054100" y="650875"/>
            <a:ext cx="4749800" cy="2671763"/>
          </a:xfrm>
          <a:prstGeom prst="rect">
            <a:avLst/>
          </a:prstGeom>
          <a:noFill/>
          <a:ln w="12700">
            <a:solidFill>
              <a:prstClr val="black"/>
            </a:solidFill>
          </a:ln>
        </p:spPr>
        <p:txBody>
          <a:bodyPr vert="horz" lIns="91419" tIns="45711" rIns="91419" bIns="45711" rtlCol="0" anchor="ctr"/>
          <a:lstStyle/>
          <a:p>
            <a:endParaRPr lang="ja-JP" altLang="en-US"/>
          </a:p>
        </p:txBody>
      </p:sp>
      <p:sp>
        <p:nvSpPr>
          <p:cNvPr id="5" name="ノート プレースホルダー 4"/>
          <p:cNvSpPr>
            <a:spLocks noGrp="1"/>
          </p:cNvSpPr>
          <p:nvPr>
            <p:ph type="body" sz="quarter" idx="3"/>
          </p:nvPr>
        </p:nvSpPr>
        <p:spPr>
          <a:xfrm>
            <a:off x="685801" y="3477038"/>
            <a:ext cx="5486400" cy="5746959"/>
          </a:xfrm>
          <a:prstGeom prst="rect">
            <a:avLst/>
          </a:prstGeom>
        </p:spPr>
        <p:txBody>
          <a:bodyPr vert="horz" lIns="91419" tIns="45711" rIns="91419" bIns="4571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9378826"/>
            <a:ext cx="2971800" cy="495427"/>
          </a:xfrm>
          <a:prstGeom prst="rect">
            <a:avLst/>
          </a:prstGeom>
        </p:spPr>
        <p:txBody>
          <a:bodyPr vert="horz" lIns="91419" tIns="45711" rIns="91419"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4" y="9378826"/>
            <a:ext cx="2971800" cy="495427"/>
          </a:xfrm>
          <a:prstGeom prst="rect">
            <a:avLst/>
          </a:prstGeom>
        </p:spPr>
        <p:txBody>
          <a:bodyPr vert="horz" lIns="91419" tIns="45711" rIns="91419" bIns="45711" rtlCol="0" anchor="b"/>
          <a:lstStyle>
            <a:lvl1pPr algn="r">
              <a:defRPr sz="1200"/>
            </a:lvl1pPr>
          </a:lstStyle>
          <a:p>
            <a:fld id="{D5D45666-2EC0-4A0D-AFD2-9A7179756589}" type="slidenum">
              <a:rPr kumimoji="1" lang="ja-JP" altLang="en-US" smtClean="0"/>
              <a:t>‹#›</a:t>
            </a:fld>
            <a:endParaRPr kumimoji="1" lang="ja-JP" altLang="en-US"/>
          </a:p>
        </p:txBody>
      </p:sp>
    </p:spTree>
    <p:extLst>
      <p:ext uri="{BB962C8B-B14F-4D97-AF65-F5344CB8AC3E}">
        <p14:creationId xmlns:p14="http://schemas.microsoft.com/office/powerpoint/2010/main" val="9187207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100" kern="1200">
        <a:solidFill>
          <a:schemeClr val="tx1"/>
        </a:solidFill>
        <a:latin typeface="+mn-lt"/>
        <a:ea typeface="+mn-ea"/>
        <a:cs typeface="+mn-cs"/>
      </a:defRPr>
    </a:lvl1pPr>
    <a:lvl2pPr marL="457200" algn="l" defTabSz="914400" rtl="0" eaLnBrk="1" latinLnBrk="0" hangingPunct="1">
      <a:defRPr kumimoji="1" sz="1100" kern="1200">
        <a:solidFill>
          <a:schemeClr val="tx1"/>
        </a:solidFill>
        <a:latin typeface="+mn-lt"/>
        <a:ea typeface="+mn-ea"/>
        <a:cs typeface="+mn-cs"/>
      </a:defRPr>
    </a:lvl2pPr>
    <a:lvl3pPr marL="914400" algn="l" defTabSz="914400" rtl="0" eaLnBrk="1" latinLnBrk="0" hangingPunct="1">
      <a:defRPr kumimoji="1" sz="1100" kern="1200">
        <a:solidFill>
          <a:schemeClr val="tx1"/>
        </a:solidFill>
        <a:latin typeface="+mn-lt"/>
        <a:ea typeface="+mn-ea"/>
        <a:cs typeface="+mn-cs"/>
      </a:defRPr>
    </a:lvl3pPr>
    <a:lvl4pPr marL="1371600" algn="l" defTabSz="914400" rtl="0" eaLnBrk="1" latinLnBrk="0" hangingPunct="1">
      <a:defRPr kumimoji="1" sz="1100" kern="1200">
        <a:solidFill>
          <a:schemeClr val="tx1"/>
        </a:solidFill>
        <a:latin typeface="+mn-lt"/>
        <a:ea typeface="+mn-ea"/>
        <a:cs typeface="+mn-cs"/>
      </a:defRPr>
    </a:lvl4pPr>
    <a:lvl5pPr marL="1828800" algn="l" defTabSz="914400" rtl="0" eaLnBrk="1" latinLnBrk="0" hangingPunct="1">
      <a:defRPr kumimoji="1" sz="11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5D45666-2EC0-4A0D-AFD2-9A7179756589}" type="slidenum">
              <a:rPr kumimoji="1" lang="ja-JP" altLang="en-US" smtClean="0"/>
              <a:t>1</a:t>
            </a:fld>
            <a:endParaRPr kumimoji="1" lang="ja-JP" altLang="en-US"/>
          </a:p>
        </p:txBody>
      </p:sp>
    </p:spTree>
    <p:extLst>
      <p:ext uri="{BB962C8B-B14F-4D97-AF65-F5344CB8AC3E}">
        <p14:creationId xmlns:p14="http://schemas.microsoft.com/office/powerpoint/2010/main" val="3526434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66725" y="681038"/>
            <a:ext cx="5922963" cy="3332162"/>
          </a:xfrm>
          <a:prstGeom prst="rect">
            <a:avLst/>
          </a:prstGeom>
        </p:spPr>
      </p:sp>
      <p:sp>
        <p:nvSpPr>
          <p:cNvPr id="3" name="ノート プレースホルダー 2"/>
          <p:cNvSpPr>
            <a:spLocks noGrp="1"/>
          </p:cNvSpPr>
          <p:nvPr>
            <p:ph type="body" idx="1"/>
          </p:nvPr>
        </p:nvSpPr>
        <p:spPr>
          <a:xfrm>
            <a:off x="867038" y="4196887"/>
            <a:ext cx="5188443" cy="5066449"/>
          </a:xfrm>
          <a:prstGeom prst="rect">
            <a:avLst/>
          </a:prstGeom>
        </p:spPr>
        <p:txBody>
          <a:bodyPr/>
          <a:lstStyle/>
          <a:p>
            <a:endParaRPr lang="en-US" altLang="ja-JP" dirty="0"/>
          </a:p>
          <a:p>
            <a:endParaRPr lang="en-US" altLang="ja-JP" dirty="0"/>
          </a:p>
          <a:p>
            <a:endParaRPr lang="en-US" altLang="ja-JP" dirty="0"/>
          </a:p>
        </p:txBody>
      </p:sp>
      <p:sp>
        <p:nvSpPr>
          <p:cNvPr id="4" name="スライド番号プレースホルダー 3"/>
          <p:cNvSpPr>
            <a:spLocks noGrp="1"/>
          </p:cNvSpPr>
          <p:nvPr>
            <p:ph type="sldNum" sz="quarter" idx="10"/>
          </p:nvPr>
        </p:nvSpPr>
        <p:spPr>
          <a:xfrm>
            <a:off x="3883710" y="9374329"/>
            <a:ext cx="2971105" cy="495188"/>
          </a:xfrm>
          <a:prstGeom prst="rect">
            <a:avLst/>
          </a:prstGeom>
        </p:spPr>
        <p:txBody>
          <a:bodyPr/>
          <a:lstStyle/>
          <a:p>
            <a:fld id="{08A5F747-934E-4896-9649-05AEFE476215}" type="slidenum">
              <a:rPr kumimoji="1" lang="ja-JP" altLang="en-US" smtClean="0"/>
              <a:pPr/>
              <a:t>2</a:t>
            </a:fld>
            <a:endParaRPr kumimoji="1" lang="ja-JP" altLang="en-US"/>
          </a:p>
        </p:txBody>
      </p:sp>
    </p:spTree>
    <p:extLst>
      <p:ext uri="{BB962C8B-B14F-4D97-AF65-F5344CB8AC3E}">
        <p14:creationId xmlns:p14="http://schemas.microsoft.com/office/powerpoint/2010/main" val="3774933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A91AA27A-E370-4AD8-8EB4-2E54C217003A}" type="slidenum">
              <a:rPr kumimoji="1" lang="ja-JP" altLang="en-US" smtClean="0"/>
              <a:t>3</a:t>
            </a:fld>
            <a:endParaRPr kumimoji="1" lang="ja-JP" altLang="en-US"/>
          </a:p>
        </p:txBody>
      </p:sp>
    </p:spTree>
    <p:extLst>
      <p:ext uri="{BB962C8B-B14F-4D97-AF65-F5344CB8AC3E}">
        <p14:creationId xmlns:p14="http://schemas.microsoft.com/office/powerpoint/2010/main" val="2372316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defTabSz="914198">
              <a:defRPr/>
            </a:pPr>
            <a:endParaRPr kumimoji="1" lang="en-US" altLang="ja-JP" dirty="0"/>
          </a:p>
        </p:txBody>
      </p:sp>
      <p:sp>
        <p:nvSpPr>
          <p:cNvPr id="4" name="スライド番号プレースホルダ 3"/>
          <p:cNvSpPr>
            <a:spLocks noGrp="1"/>
          </p:cNvSpPr>
          <p:nvPr>
            <p:ph type="sldNum" sz="quarter" idx="10"/>
          </p:nvPr>
        </p:nvSpPr>
        <p:spPr/>
        <p:txBody>
          <a:bodyPr/>
          <a:lstStyle/>
          <a:p>
            <a:fld id="{A013646D-F63C-473F-AEC0-875E92E5DFF9}" type="slidenum">
              <a:rPr kumimoji="1" lang="ja-JP" altLang="en-US" smtClean="0"/>
              <a:pPr/>
              <a:t>4</a:t>
            </a:fld>
            <a:endParaRPr kumimoji="1" lang="ja-JP" altLang="en-US"/>
          </a:p>
        </p:txBody>
      </p:sp>
    </p:spTree>
    <p:extLst>
      <p:ext uri="{BB962C8B-B14F-4D97-AF65-F5344CB8AC3E}">
        <p14:creationId xmlns:p14="http://schemas.microsoft.com/office/powerpoint/2010/main" val="2469179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FA7E9C4-FF21-4A1C-9D7D-BF682D90A774}" type="datetimeFigureOut">
              <a:rPr kumimoji="1" lang="ja-JP" altLang="en-US" smtClean="0"/>
              <a:t>2022/4/28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EAF67F-A94B-4245-992C-30C44E1BA991}" type="slidenum">
              <a:rPr kumimoji="1" lang="ja-JP" altLang="en-US" smtClean="0"/>
              <a:t>‹#›</a:t>
            </a:fld>
            <a:endParaRPr kumimoji="1" lang="ja-JP" altLang="en-US"/>
          </a:p>
        </p:txBody>
      </p:sp>
    </p:spTree>
    <p:extLst>
      <p:ext uri="{BB962C8B-B14F-4D97-AF65-F5344CB8AC3E}">
        <p14:creationId xmlns:p14="http://schemas.microsoft.com/office/powerpoint/2010/main" val="827486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A7E9C4-FF21-4A1C-9D7D-BF682D90A774}" type="datetimeFigureOut">
              <a:rPr kumimoji="1" lang="ja-JP" altLang="en-US" smtClean="0"/>
              <a:t>2022/4/28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EAF67F-A94B-4245-992C-30C44E1BA991}" type="slidenum">
              <a:rPr kumimoji="1" lang="ja-JP" altLang="en-US" smtClean="0"/>
              <a:t>‹#›</a:t>
            </a:fld>
            <a:endParaRPr kumimoji="1" lang="ja-JP" altLang="en-US"/>
          </a:p>
        </p:txBody>
      </p:sp>
    </p:spTree>
    <p:extLst>
      <p:ext uri="{BB962C8B-B14F-4D97-AF65-F5344CB8AC3E}">
        <p14:creationId xmlns:p14="http://schemas.microsoft.com/office/powerpoint/2010/main" val="3600061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A7E9C4-FF21-4A1C-9D7D-BF682D90A774}" type="datetimeFigureOut">
              <a:rPr kumimoji="1" lang="ja-JP" altLang="en-US" smtClean="0"/>
              <a:t>2022/4/28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EAF67F-A94B-4245-992C-30C44E1BA991}" type="slidenum">
              <a:rPr kumimoji="1" lang="ja-JP" altLang="en-US" smtClean="0"/>
              <a:t>‹#›</a:t>
            </a:fld>
            <a:endParaRPr kumimoji="1" lang="ja-JP" altLang="en-US"/>
          </a:p>
        </p:txBody>
      </p:sp>
    </p:spTree>
    <p:extLst>
      <p:ext uri="{BB962C8B-B14F-4D97-AF65-F5344CB8AC3E}">
        <p14:creationId xmlns:p14="http://schemas.microsoft.com/office/powerpoint/2010/main" val="4144588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A7E9C4-FF21-4A1C-9D7D-BF682D90A774}" type="datetimeFigureOut">
              <a:rPr kumimoji="1" lang="ja-JP" altLang="en-US" smtClean="0"/>
              <a:t>2022/4/28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EAF67F-A94B-4245-992C-30C44E1BA991}" type="slidenum">
              <a:rPr kumimoji="1" lang="ja-JP" altLang="en-US" smtClean="0"/>
              <a:t>‹#›</a:t>
            </a:fld>
            <a:endParaRPr kumimoji="1" lang="ja-JP" altLang="en-US"/>
          </a:p>
        </p:txBody>
      </p:sp>
    </p:spTree>
    <p:extLst>
      <p:ext uri="{BB962C8B-B14F-4D97-AF65-F5344CB8AC3E}">
        <p14:creationId xmlns:p14="http://schemas.microsoft.com/office/powerpoint/2010/main" val="2016691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FA7E9C4-FF21-4A1C-9D7D-BF682D90A774}" type="datetimeFigureOut">
              <a:rPr kumimoji="1" lang="ja-JP" altLang="en-US" smtClean="0"/>
              <a:t>2022/4/28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EAF67F-A94B-4245-992C-30C44E1BA991}" type="slidenum">
              <a:rPr kumimoji="1" lang="ja-JP" altLang="en-US" smtClean="0"/>
              <a:t>‹#›</a:t>
            </a:fld>
            <a:endParaRPr kumimoji="1" lang="ja-JP" altLang="en-US"/>
          </a:p>
        </p:txBody>
      </p:sp>
    </p:spTree>
    <p:extLst>
      <p:ext uri="{BB962C8B-B14F-4D97-AF65-F5344CB8AC3E}">
        <p14:creationId xmlns:p14="http://schemas.microsoft.com/office/powerpoint/2010/main" val="497401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FA7E9C4-FF21-4A1C-9D7D-BF682D90A774}" type="datetimeFigureOut">
              <a:rPr kumimoji="1" lang="ja-JP" altLang="en-US" smtClean="0"/>
              <a:t>2022/4/28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EAF67F-A94B-4245-992C-30C44E1BA991}" type="slidenum">
              <a:rPr kumimoji="1" lang="ja-JP" altLang="en-US" smtClean="0"/>
              <a:t>‹#›</a:t>
            </a:fld>
            <a:endParaRPr kumimoji="1" lang="ja-JP" altLang="en-US"/>
          </a:p>
        </p:txBody>
      </p:sp>
    </p:spTree>
    <p:extLst>
      <p:ext uri="{BB962C8B-B14F-4D97-AF65-F5344CB8AC3E}">
        <p14:creationId xmlns:p14="http://schemas.microsoft.com/office/powerpoint/2010/main" val="249466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FA7E9C4-FF21-4A1C-9D7D-BF682D90A774}" type="datetimeFigureOut">
              <a:rPr kumimoji="1" lang="ja-JP" altLang="en-US" smtClean="0"/>
              <a:t>2022/4/28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5EAF67F-A94B-4245-992C-30C44E1BA991}" type="slidenum">
              <a:rPr kumimoji="1" lang="ja-JP" altLang="en-US" smtClean="0"/>
              <a:t>‹#›</a:t>
            </a:fld>
            <a:endParaRPr kumimoji="1" lang="ja-JP" altLang="en-US"/>
          </a:p>
        </p:txBody>
      </p:sp>
    </p:spTree>
    <p:extLst>
      <p:ext uri="{BB962C8B-B14F-4D97-AF65-F5344CB8AC3E}">
        <p14:creationId xmlns:p14="http://schemas.microsoft.com/office/powerpoint/2010/main" val="2952419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FA7E9C4-FF21-4A1C-9D7D-BF682D90A774}" type="datetimeFigureOut">
              <a:rPr kumimoji="1" lang="ja-JP" altLang="en-US" smtClean="0"/>
              <a:t>2022/4/28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5EAF67F-A94B-4245-992C-30C44E1BA991}" type="slidenum">
              <a:rPr kumimoji="1" lang="ja-JP" altLang="en-US" smtClean="0"/>
              <a:t>‹#›</a:t>
            </a:fld>
            <a:endParaRPr kumimoji="1" lang="ja-JP" altLang="en-US"/>
          </a:p>
        </p:txBody>
      </p:sp>
    </p:spTree>
    <p:extLst>
      <p:ext uri="{BB962C8B-B14F-4D97-AF65-F5344CB8AC3E}">
        <p14:creationId xmlns:p14="http://schemas.microsoft.com/office/powerpoint/2010/main" val="3304057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A7E9C4-FF21-4A1C-9D7D-BF682D90A774}" type="datetimeFigureOut">
              <a:rPr kumimoji="1" lang="ja-JP" altLang="en-US" smtClean="0"/>
              <a:t>2022/4/28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5EAF67F-A94B-4245-992C-30C44E1BA991}" type="slidenum">
              <a:rPr kumimoji="1" lang="ja-JP" altLang="en-US" smtClean="0"/>
              <a:t>‹#›</a:t>
            </a:fld>
            <a:endParaRPr kumimoji="1" lang="ja-JP" altLang="en-US"/>
          </a:p>
        </p:txBody>
      </p:sp>
    </p:spTree>
    <p:extLst>
      <p:ext uri="{BB962C8B-B14F-4D97-AF65-F5344CB8AC3E}">
        <p14:creationId xmlns:p14="http://schemas.microsoft.com/office/powerpoint/2010/main" val="3014655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FA7E9C4-FF21-4A1C-9D7D-BF682D90A774}" type="datetimeFigureOut">
              <a:rPr kumimoji="1" lang="ja-JP" altLang="en-US" smtClean="0"/>
              <a:t>2022/4/28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EAF67F-A94B-4245-992C-30C44E1BA991}" type="slidenum">
              <a:rPr kumimoji="1" lang="ja-JP" altLang="en-US" smtClean="0"/>
              <a:t>‹#›</a:t>
            </a:fld>
            <a:endParaRPr kumimoji="1" lang="ja-JP" altLang="en-US"/>
          </a:p>
        </p:txBody>
      </p:sp>
    </p:spTree>
    <p:extLst>
      <p:ext uri="{BB962C8B-B14F-4D97-AF65-F5344CB8AC3E}">
        <p14:creationId xmlns:p14="http://schemas.microsoft.com/office/powerpoint/2010/main" val="445226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FA7E9C4-FF21-4A1C-9D7D-BF682D90A774}" type="datetimeFigureOut">
              <a:rPr kumimoji="1" lang="ja-JP" altLang="en-US" smtClean="0"/>
              <a:t>2022/4/28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EAF67F-A94B-4245-992C-30C44E1BA991}" type="slidenum">
              <a:rPr kumimoji="1" lang="ja-JP" altLang="en-US" smtClean="0"/>
              <a:t>‹#›</a:t>
            </a:fld>
            <a:endParaRPr kumimoji="1" lang="ja-JP" altLang="en-US"/>
          </a:p>
        </p:txBody>
      </p:sp>
    </p:spTree>
    <p:extLst>
      <p:ext uri="{BB962C8B-B14F-4D97-AF65-F5344CB8AC3E}">
        <p14:creationId xmlns:p14="http://schemas.microsoft.com/office/powerpoint/2010/main" val="617838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7E9C4-FF21-4A1C-9D7D-BF682D90A774}" type="datetimeFigureOut">
              <a:rPr kumimoji="1" lang="ja-JP" altLang="en-US" smtClean="0"/>
              <a:t>2022/4/28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EAF67F-A94B-4245-992C-30C44E1BA991}" type="slidenum">
              <a:rPr kumimoji="1" lang="ja-JP" altLang="en-US" smtClean="0"/>
              <a:t>‹#›</a:t>
            </a:fld>
            <a:endParaRPr kumimoji="1" lang="ja-JP" altLang="en-US"/>
          </a:p>
        </p:txBody>
      </p:sp>
    </p:spTree>
    <p:extLst>
      <p:ext uri="{BB962C8B-B14F-4D97-AF65-F5344CB8AC3E}">
        <p14:creationId xmlns:p14="http://schemas.microsoft.com/office/powerpoint/2010/main" val="2411791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04563EE-1ADF-4018-A1F0-7A84AA99AB1C}"/>
              </a:ext>
            </a:extLst>
          </p:cNvPr>
          <p:cNvSpPr txBox="1"/>
          <p:nvPr/>
        </p:nvSpPr>
        <p:spPr>
          <a:xfrm>
            <a:off x="4133894" y="4922304"/>
            <a:ext cx="7352780" cy="369332"/>
          </a:xfrm>
          <a:prstGeom prst="rect">
            <a:avLst/>
          </a:prstGeom>
          <a:noFill/>
        </p:spPr>
        <p:txBody>
          <a:bodyPr wrap="square">
            <a:spAutoFit/>
          </a:bodyPr>
          <a:lstStyle/>
          <a:p>
            <a:r>
              <a:rPr lang="ja-JP" altLang="ja-JP" dirty="0">
                <a:effectLst/>
                <a:latin typeface="Arial" panose="020B0604020202020204" pitchFamily="34" charset="0"/>
                <a:cs typeface="Arial" panose="020B0604020202020204" pitchFamily="34" charset="0"/>
              </a:rPr>
              <a:t>①</a:t>
            </a:r>
            <a:r>
              <a:rPr lang="ja-JP" altLang="en-US" dirty="0">
                <a:effectLst/>
                <a:latin typeface="Arial" panose="020B0604020202020204" pitchFamily="34" charset="0"/>
                <a:cs typeface="Arial" panose="020B0604020202020204" pitchFamily="34" charset="0"/>
              </a:rPr>
              <a:t>　</a:t>
            </a:r>
            <a:r>
              <a:rPr lang="ja-JP" altLang="ja-JP" dirty="0">
                <a:effectLst/>
                <a:latin typeface="Arial" panose="020B0604020202020204" pitchFamily="34" charset="0"/>
                <a:cs typeface="Arial" panose="020B0604020202020204" pitchFamily="34" charset="0"/>
              </a:rPr>
              <a:t>白金製剤</a:t>
            </a:r>
            <a:r>
              <a:rPr lang="en-US" altLang="ja-JP" dirty="0">
                <a:effectLst/>
                <a:latin typeface="Arial" panose="020B0604020202020204" pitchFamily="34" charset="0"/>
                <a:cs typeface="Arial" panose="020B0604020202020204" pitchFamily="34" charset="0"/>
              </a:rPr>
              <a:t> cisplatin </a:t>
            </a:r>
            <a:r>
              <a:rPr lang="ja-JP" altLang="ja-JP" dirty="0">
                <a:effectLst/>
                <a:latin typeface="Arial" panose="020B0604020202020204" pitchFamily="34" charset="0"/>
                <a:cs typeface="Arial" panose="020B0604020202020204" pitchFamily="34" charset="0"/>
              </a:rPr>
              <a:t>よりも高効率に細胞内に蓄積する</a:t>
            </a:r>
            <a:endParaRPr lang="en-US" altLang="ja-JP" dirty="0">
              <a:latin typeface="Arial" panose="020B0604020202020204" pitchFamily="34" charset="0"/>
              <a:cs typeface="Arial" panose="020B0604020202020204" pitchFamily="34" charset="0"/>
            </a:endParaRPr>
          </a:p>
        </p:txBody>
      </p:sp>
      <p:sp>
        <p:nvSpPr>
          <p:cNvPr id="4" name="テキスト ボックス 3">
            <a:extLst>
              <a:ext uri="{FF2B5EF4-FFF2-40B4-BE49-F238E27FC236}">
                <a16:creationId xmlns:a16="http://schemas.microsoft.com/office/drawing/2014/main" id="{D9F96FC4-64D5-46E5-9106-A423DA65584E}"/>
              </a:ext>
            </a:extLst>
          </p:cNvPr>
          <p:cNvSpPr txBox="1"/>
          <p:nvPr/>
        </p:nvSpPr>
        <p:spPr>
          <a:xfrm>
            <a:off x="4133894" y="5559024"/>
            <a:ext cx="7352780" cy="369332"/>
          </a:xfrm>
          <a:prstGeom prst="rect">
            <a:avLst/>
          </a:prstGeom>
          <a:noFill/>
        </p:spPr>
        <p:txBody>
          <a:bodyPr wrap="square">
            <a:spAutoFit/>
          </a:bodyPr>
          <a:lstStyle/>
          <a:p>
            <a:r>
              <a:rPr lang="ja-JP" altLang="ja-JP" dirty="0">
                <a:effectLst/>
                <a:latin typeface="Arial" panose="020B0604020202020204" pitchFamily="34" charset="0"/>
                <a:cs typeface="Arial" panose="020B0604020202020204" pitchFamily="34" charset="0"/>
              </a:rPr>
              <a:t>③</a:t>
            </a:r>
            <a:r>
              <a:rPr lang="ja-JP" altLang="en-US" dirty="0">
                <a:effectLst/>
                <a:latin typeface="Arial" panose="020B0604020202020204" pitchFamily="34" charset="0"/>
                <a:cs typeface="Arial" panose="020B0604020202020204" pitchFamily="34" charset="0"/>
              </a:rPr>
              <a:t>　</a:t>
            </a:r>
            <a:r>
              <a:rPr lang="ja-JP" altLang="ja-JP" dirty="0">
                <a:effectLst/>
                <a:latin typeface="Arial" panose="020B0604020202020204" pitchFamily="34" charset="0"/>
                <a:cs typeface="Arial" panose="020B0604020202020204" pitchFamily="34" charset="0"/>
              </a:rPr>
              <a:t>電荷が蓄積量に大きな影響を及ぼす</a:t>
            </a:r>
            <a:endParaRPr lang="en-US" altLang="ja-JP" dirty="0">
              <a:latin typeface="Arial" panose="020B0604020202020204" pitchFamily="34" charset="0"/>
              <a:cs typeface="Arial" panose="020B0604020202020204" pitchFamily="34" charset="0"/>
            </a:endParaRPr>
          </a:p>
        </p:txBody>
      </p:sp>
      <p:sp>
        <p:nvSpPr>
          <p:cNvPr id="5" name="テキスト ボックス 4">
            <a:extLst>
              <a:ext uri="{FF2B5EF4-FFF2-40B4-BE49-F238E27FC236}">
                <a16:creationId xmlns:a16="http://schemas.microsoft.com/office/drawing/2014/main" id="{49F7D7EC-95D4-4BE4-88A7-D2A786518D73}"/>
              </a:ext>
            </a:extLst>
          </p:cNvPr>
          <p:cNvSpPr txBox="1"/>
          <p:nvPr/>
        </p:nvSpPr>
        <p:spPr>
          <a:xfrm>
            <a:off x="4133894" y="5240664"/>
            <a:ext cx="7352780" cy="369332"/>
          </a:xfrm>
          <a:prstGeom prst="rect">
            <a:avLst/>
          </a:prstGeom>
          <a:noFill/>
        </p:spPr>
        <p:txBody>
          <a:bodyPr wrap="square">
            <a:spAutoFit/>
          </a:bodyPr>
          <a:lstStyle/>
          <a:p>
            <a:r>
              <a:rPr lang="ja-JP" altLang="ja-JP" dirty="0">
                <a:effectLst/>
                <a:latin typeface="Arial" panose="020B0604020202020204" pitchFamily="34" charset="0"/>
                <a:cs typeface="Arial" panose="020B0604020202020204" pitchFamily="34" charset="0"/>
              </a:rPr>
              <a:t>②</a:t>
            </a:r>
            <a:r>
              <a:rPr lang="ja-JP" altLang="en-US" dirty="0">
                <a:effectLst/>
                <a:latin typeface="Arial" panose="020B0604020202020204" pitchFamily="34" charset="0"/>
                <a:cs typeface="Arial" panose="020B0604020202020204" pitchFamily="34" charset="0"/>
              </a:rPr>
              <a:t>　</a:t>
            </a:r>
            <a:r>
              <a:rPr lang="en-US" altLang="ja-JP" dirty="0">
                <a:effectLst/>
                <a:latin typeface="Arial" panose="020B0604020202020204" pitchFamily="34" charset="0"/>
                <a:cs typeface="Arial" panose="020B0604020202020204" pitchFamily="34" charset="0"/>
              </a:rPr>
              <a:t>cisplatin </a:t>
            </a:r>
            <a:r>
              <a:rPr lang="ja-JP" altLang="ja-JP" dirty="0">
                <a:effectLst/>
                <a:latin typeface="Arial" panose="020B0604020202020204" pitchFamily="34" charset="0"/>
                <a:cs typeface="Arial" panose="020B0604020202020204" pitchFamily="34" charset="0"/>
              </a:rPr>
              <a:t>耐性がんにおいても高い細胞内蓄積量を示す</a:t>
            </a:r>
            <a:endParaRPr lang="en-US" altLang="ja-JP" dirty="0">
              <a:latin typeface="Arial" panose="020B0604020202020204" pitchFamily="34" charset="0"/>
              <a:cs typeface="Arial" panose="020B0604020202020204" pitchFamily="34" charset="0"/>
            </a:endParaRPr>
          </a:p>
        </p:txBody>
      </p:sp>
      <p:sp>
        <p:nvSpPr>
          <p:cNvPr id="6" name="テキスト ボックス 5">
            <a:extLst>
              <a:ext uri="{FF2B5EF4-FFF2-40B4-BE49-F238E27FC236}">
                <a16:creationId xmlns:a16="http://schemas.microsoft.com/office/drawing/2014/main" id="{16B837CE-1303-4529-BDC5-E7D69DDBDF57}"/>
              </a:ext>
            </a:extLst>
          </p:cNvPr>
          <p:cNvSpPr txBox="1"/>
          <p:nvPr/>
        </p:nvSpPr>
        <p:spPr>
          <a:xfrm>
            <a:off x="4133894" y="5877384"/>
            <a:ext cx="7352780" cy="369332"/>
          </a:xfrm>
          <a:prstGeom prst="rect">
            <a:avLst/>
          </a:prstGeom>
          <a:noFill/>
        </p:spPr>
        <p:txBody>
          <a:bodyPr wrap="square">
            <a:spAutoFit/>
          </a:bodyPr>
          <a:lstStyle/>
          <a:p>
            <a:r>
              <a:rPr lang="ja-JP" altLang="ja-JP" dirty="0">
                <a:effectLst/>
                <a:latin typeface="Arial" panose="020B0604020202020204" pitchFamily="34" charset="0"/>
                <a:cs typeface="Arial" panose="020B0604020202020204" pitchFamily="34" charset="0"/>
              </a:rPr>
              <a:t>④</a:t>
            </a:r>
            <a:r>
              <a:rPr lang="ja-JP" altLang="en-US" dirty="0">
                <a:effectLst/>
                <a:latin typeface="Arial" panose="020B0604020202020204" pitchFamily="34" charset="0"/>
                <a:cs typeface="Arial" panose="020B0604020202020204" pitchFamily="34" charset="0"/>
              </a:rPr>
              <a:t>　</a:t>
            </a:r>
            <a:r>
              <a:rPr lang="en-US" altLang="ja-JP" dirty="0">
                <a:effectLst/>
                <a:latin typeface="Arial" panose="020B0604020202020204" pitchFamily="34" charset="0"/>
                <a:cs typeface="Arial" panose="020B0604020202020204" pitchFamily="34" charset="0"/>
              </a:rPr>
              <a:t>oxaliplatin </a:t>
            </a:r>
            <a:r>
              <a:rPr lang="ja-JP" altLang="ja-JP" dirty="0">
                <a:effectLst/>
                <a:latin typeface="Arial" panose="020B0604020202020204" pitchFamily="34" charset="0"/>
                <a:cs typeface="Arial" panose="020B0604020202020204" pitchFamily="34" charset="0"/>
              </a:rPr>
              <a:t>耐性ヒト大腸がん細胞において細胞内蓄積量が減少する</a:t>
            </a:r>
            <a:endParaRPr lang="ja-JP" altLang="en-US" dirty="0">
              <a:latin typeface="Arial" panose="020B0604020202020204" pitchFamily="34" charset="0"/>
              <a:cs typeface="Arial" panose="020B0604020202020204" pitchFamily="34" charset="0"/>
            </a:endParaRPr>
          </a:p>
        </p:txBody>
      </p:sp>
      <p:sp>
        <p:nvSpPr>
          <p:cNvPr id="7" name="テキスト ボックス 6">
            <a:extLst>
              <a:ext uri="{FF2B5EF4-FFF2-40B4-BE49-F238E27FC236}">
                <a16:creationId xmlns:a16="http://schemas.microsoft.com/office/drawing/2014/main" id="{697FD277-7AFF-4325-B01B-A32CB2216896}"/>
              </a:ext>
            </a:extLst>
          </p:cNvPr>
          <p:cNvSpPr txBox="1"/>
          <p:nvPr/>
        </p:nvSpPr>
        <p:spPr>
          <a:xfrm>
            <a:off x="1106579" y="4922302"/>
            <a:ext cx="2874505" cy="400110"/>
          </a:xfrm>
          <a:prstGeom prst="rect">
            <a:avLst/>
          </a:prstGeom>
          <a:noFill/>
        </p:spPr>
        <p:txBody>
          <a:bodyPr wrap="none" rtlCol="0">
            <a:spAutoFit/>
          </a:bodyPr>
          <a:lstStyle/>
          <a:p>
            <a:r>
              <a:rPr lang="en-US" altLang="ja-JP" sz="2000" dirty="0" err="1">
                <a:latin typeface="Arial" panose="020B0604020202020204" pitchFamily="34" charset="0"/>
                <a:cs typeface="Arial" panose="020B0604020202020204" pitchFamily="34" charset="0"/>
              </a:rPr>
              <a:t>t</a:t>
            </a:r>
            <a:r>
              <a:rPr kumimoji="1" lang="en-US" altLang="ja-JP" sz="2000" dirty="0" err="1">
                <a:latin typeface="Arial" panose="020B0604020202020204" pitchFamily="34" charset="0"/>
                <a:cs typeface="Arial" panose="020B0604020202020204" pitchFamily="34" charset="0"/>
              </a:rPr>
              <a:t>etrazolato</a:t>
            </a:r>
            <a:r>
              <a:rPr kumimoji="1" lang="en-US" altLang="ja-JP" sz="2000" dirty="0">
                <a:latin typeface="Arial" panose="020B0604020202020204" pitchFamily="34" charset="0"/>
                <a:cs typeface="Arial" panose="020B0604020202020204" pitchFamily="34" charset="0"/>
              </a:rPr>
              <a:t> </a:t>
            </a:r>
            <a:r>
              <a:rPr kumimoji="1" lang="ja-JP" altLang="en-US" sz="2000" dirty="0">
                <a:latin typeface="Arial" panose="020B0604020202020204" pitchFamily="34" charset="0"/>
                <a:cs typeface="Arial" panose="020B0604020202020204" pitchFamily="34" charset="0"/>
              </a:rPr>
              <a:t>架橋錯体は</a:t>
            </a:r>
            <a:r>
              <a:rPr kumimoji="1" lang="en-US" altLang="ja-JP" sz="2000" dirty="0">
                <a:latin typeface="Arial" panose="020B0604020202020204" pitchFamily="34" charset="0"/>
                <a:cs typeface="Arial" panose="020B0604020202020204" pitchFamily="34" charset="0"/>
              </a:rPr>
              <a:t>..</a:t>
            </a:r>
            <a:endParaRPr kumimoji="1" lang="ja-JP" altLang="en-US" sz="2000" dirty="0">
              <a:latin typeface="Arial" panose="020B0604020202020204" pitchFamily="34" charset="0"/>
              <a:cs typeface="Arial" panose="020B0604020202020204" pitchFamily="34" charset="0"/>
            </a:endParaRPr>
          </a:p>
        </p:txBody>
      </p:sp>
      <p:sp>
        <p:nvSpPr>
          <p:cNvPr id="8" name="テキスト ボックス 7">
            <a:extLst>
              <a:ext uri="{FF2B5EF4-FFF2-40B4-BE49-F238E27FC236}">
                <a16:creationId xmlns:a16="http://schemas.microsoft.com/office/drawing/2014/main" id="{2846DC76-1953-446D-96C5-21FCC66DCD15}"/>
              </a:ext>
            </a:extLst>
          </p:cNvPr>
          <p:cNvSpPr txBox="1"/>
          <p:nvPr/>
        </p:nvSpPr>
        <p:spPr>
          <a:xfrm>
            <a:off x="4133894" y="6195744"/>
            <a:ext cx="7352780" cy="369332"/>
          </a:xfrm>
          <a:prstGeom prst="rect">
            <a:avLst/>
          </a:prstGeom>
          <a:noFill/>
        </p:spPr>
        <p:txBody>
          <a:bodyPr wrap="square">
            <a:spAutoFit/>
          </a:bodyPr>
          <a:lstStyle/>
          <a:p>
            <a:r>
              <a:rPr lang="ja-JP" altLang="en-US" dirty="0">
                <a:latin typeface="Arial" panose="020B0604020202020204" pitchFamily="34" charset="0"/>
                <a:cs typeface="Arial" panose="020B0604020202020204" pitchFamily="34" charset="0"/>
              </a:rPr>
              <a:t>⑤</a:t>
            </a:r>
            <a:r>
              <a:rPr lang="ja-JP" altLang="en-US" dirty="0">
                <a:effectLst/>
                <a:latin typeface="Arial" panose="020B0604020202020204" pitchFamily="34" charset="0"/>
                <a:cs typeface="Arial" panose="020B0604020202020204" pitchFamily="34" charset="0"/>
              </a:rPr>
              <a:t>　フッ素の導入によって </a:t>
            </a:r>
            <a:r>
              <a:rPr lang="en-US" altLang="ja-JP" i="1" dirty="0">
                <a:effectLst/>
                <a:latin typeface="Arial" panose="020B0604020202020204" pitchFamily="34" charset="0"/>
                <a:cs typeface="Arial" panose="020B0604020202020204" pitchFamily="34" charset="0"/>
              </a:rPr>
              <a:t>in vivo </a:t>
            </a:r>
            <a:r>
              <a:rPr lang="ja-JP" altLang="en-US" dirty="0">
                <a:effectLst/>
                <a:latin typeface="Arial" panose="020B0604020202020204" pitchFamily="34" charset="0"/>
                <a:cs typeface="Arial" panose="020B0604020202020204" pitchFamily="34" charset="0"/>
              </a:rPr>
              <a:t>抗腫瘍効果が増強する</a:t>
            </a:r>
            <a:endParaRPr lang="ja-JP" altLang="en-US" dirty="0">
              <a:latin typeface="Arial" panose="020B0604020202020204" pitchFamily="34" charset="0"/>
              <a:cs typeface="Arial" panose="020B0604020202020204" pitchFamily="34" charset="0"/>
            </a:endParaRPr>
          </a:p>
        </p:txBody>
      </p:sp>
      <p:sp>
        <p:nvSpPr>
          <p:cNvPr id="9" name="Rectangle 1">
            <a:extLst>
              <a:ext uri="{FF2B5EF4-FFF2-40B4-BE49-F238E27FC236}">
                <a16:creationId xmlns:a16="http://schemas.microsoft.com/office/drawing/2014/main" id="{5985F1EC-853F-4855-A374-588773C26604}"/>
              </a:ext>
            </a:extLst>
          </p:cNvPr>
          <p:cNvSpPr txBox="1">
            <a:spLocks noChangeArrowheads="1"/>
          </p:cNvSpPr>
          <p:nvPr/>
        </p:nvSpPr>
        <p:spPr bwMode="auto">
          <a:xfrm>
            <a:off x="708661" y="230615"/>
            <a:ext cx="10778013" cy="63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eaLnBrk="0" fontAlgn="base" hangingPunct="0">
              <a:lnSpc>
                <a:spcPct val="150000"/>
              </a:lnSpc>
              <a:spcAft>
                <a:spcPct val="0"/>
              </a:spcAft>
            </a:pPr>
            <a:r>
              <a:rPr kumimoji="0" lang="ja-JP" altLang="en-US" sz="2800" b="1" dirty="0">
                <a:effectLst>
                  <a:outerShdw blurRad="38100" dist="38100" dir="2700000" algn="tl">
                    <a:srgbClr val="000000">
                      <a:alpha val="43137"/>
                    </a:srgbClr>
                  </a:outerShdw>
                </a:effectLst>
                <a:latin typeface="+mn-ea"/>
                <a:ea typeface="+mn-ea"/>
                <a:cs typeface="Times New Roman" panose="02020603050405020304" pitchFamily="18" charset="0"/>
              </a:rPr>
              <a:t>抗腫瘍活性を有する白金</a:t>
            </a:r>
            <a:r>
              <a:rPr kumimoji="0" lang="en-US" altLang="ja-JP" sz="2800" b="1" dirty="0">
                <a:effectLst>
                  <a:outerShdw blurRad="38100" dist="38100" dir="2700000" algn="tl">
                    <a:srgbClr val="000000">
                      <a:alpha val="43137"/>
                    </a:srgbClr>
                  </a:outerShdw>
                </a:effectLst>
                <a:latin typeface="+mn-ea"/>
                <a:ea typeface="+mn-ea"/>
                <a:cs typeface="Times New Roman" panose="02020603050405020304" pitchFamily="18" charset="0"/>
              </a:rPr>
              <a:t>(II)</a:t>
            </a:r>
            <a:r>
              <a:rPr kumimoji="0" lang="ja-JP" altLang="en-US" sz="2800" b="1" dirty="0">
                <a:effectLst>
                  <a:outerShdw blurRad="38100" dist="38100" dir="2700000" algn="tl">
                    <a:srgbClr val="000000">
                      <a:alpha val="43137"/>
                    </a:srgbClr>
                  </a:outerShdw>
                </a:effectLst>
                <a:latin typeface="+mn-ea"/>
                <a:ea typeface="+mn-ea"/>
                <a:cs typeface="Times New Roman" panose="02020603050405020304" pitchFamily="18" charset="0"/>
              </a:rPr>
              <a:t>二核錯体の細胞内取り込みに関する研究</a:t>
            </a:r>
            <a:endParaRPr kumimoji="0" lang="ja-JP" altLang="en-US" sz="2800" b="1" dirty="0">
              <a:effectLst>
                <a:outerShdw blurRad="38100" dist="38100" dir="2700000" algn="tl">
                  <a:srgbClr val="000000">
                    <a:alpha val="43137"/>
                  </a:srgbClr>
                </a:outerShdw>
              </a:effectLst>
              <a:latin typeface="+mn-ea"/>
              <a:ea typeface="+mn-ea"/>
            </a:endParaRPr>
          </a:p>
        </p:txBody>
      </p:sp>
      <p:sp>
        <p:nvSpPr>
          <p:cNvPr id="11" name="Rectangle 2">
            <a:extLst>
              <a:ext uri="{FF2B5EF4-FFF2-40B4-BE49-F238E27FC236}">
                <a16:creationId xmlns:a16="http://schemas.microsoft.com/office/drawing/2014/main" id="{BEFDE3A0-020B-487E-AD64-325B82117C62}"/>
              </a:ext>
            </a:extLst>
          </p:cNvPr>
          <p:cNvSpPr txBox="1">
            <a:spLocks noChangeArrowheads="1"/>
          </p:cNvSpPr>
          <p:nvPr/>
        </p:nvSpPr>
        <p:spPr bwMode="auto">
          <a:xfrm>
            <a:off x="3981084" y="949150"/>
            <a:ext cx="12105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None/>
            </a:pPr>
            <a:r>
              <a:rPr kumimoji="0" lang="ja-JP" altLang="en-US" sz="2000" dirty="0">
                <a:latin typeface="Times New Roman" panose="02020603050405020304" pitchFamily="18" charset="0"/>
                <a:ea typeface="ＭＳ ゴシック" panose="020B0609070205080204" pitchFamily="49" charset="-128"/>
                <a:cs typeface="Times New Roman" panose="02020603050405020304" pitchFamily="18" charset="0"/>
              </a:rPr>
              <a:t>植村雅子</a:t>
            </a:r>
            <a:endParaRPr kumimoji="0" lang="en-US" altLang="ja-JP" sz="2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2" name="正方形/長方形 11">
            <a:extLst>
              <a:ext uri="{FF2B5EF4-FFF2-40B4-BE49-F238E27FC236}">
                <a16:creationId xmlns:a16="http://schemas.microsoft.com/office/drawing/2014/main" id="{8EDE3E6E-EAEC-4311-A8B8-363BD90EB3E3}"/>
              </a:ext>
            </a:extLst>
          </p:cNvPr>
          <p:cNvSpPr/>
          <p:nvPr/>
        </p:nvSpPr>
        <p:spPr>
          <a:xfrm>
            <a:off x="5112922" y="979928"/>
            <a:ext cx="2852063" cy="338554"/>
          </a:xfrm>
          <a:prstGeom prst="rect">
            <a:avLst/>
          </a:prstGeom>
        </p:spPr>
        <p:txBody>
          <a:bodyPr wrap="none">
            <a:spAutoFit/>
          </a:bodyPr>
          <a:lstStyle/>
          <a:p>
            <a:pPr lvl="0" eaLnBrk="0" fontAlgn="base" hangingPunct="0">
              <a:spcBef>
                <a:spcPct val="0"/>
              </a:spcBef>
              <a:spcAft>
                <a:spcPct val="0"/>
              </a:spcAft>
            </a:pPr>
            <a:r>
              <a:rPr kumimoji="0" lang="ja-JP" altLang="en-US" sz="1600" b="0" i="0" u="none" strike="noStrike" cap="none" normalizeH="0" baseline="0" dirty="0">
                <a:ln>
                  <a:noFill/>
                </a:ln>
                <a:solidFill>
                  <a:schemeClr val="tx1"/>
                </a:solidFill>
                <a:effectLst/>
                <a:latin typeface="Times New Roman" panose="02020603050405020304" pitchFamily="18" charset="0"/>
                <a:ea typeface="ＭＳ ゴシック" panose="020B0609070205080204" pitchFamily="49" charset="-128"/>
                <a:cs typeface="Times New Roman" panose="02020603050405020304" pitchFamily="18" charset="0"/>
              </a:rPr>
              <a:t>（薬学部　物理化学研究室）</a:t>
            </a:r>
            <a:endParaRPr kumimoji="0" lang="ja-JP" altLang="en-US" sz="1600" b="0" i="0" u="none" strike="noStrike" cap="none" normalizeH="0" baseline="0" dirty="0">
              <a:ln>
                <a:noFill/>
              </a:ln>
              <a:solidFill>
                <a:schemeClr val="tx1"/>
              </a:solidFill>
              <a:effectLst/>
              <a:latin typeface="Arial" panose="020B0604020202020204" pitchFamily="34" charset="0"/>
            </a:endParaRPr>
          </a:p>
        </p:txBody>
      </p:sp>
      <p:pic>
        <p:nvPicPr>
          <p:cNvPr id="13" name="Picture 4">
            <a:extLst>
              <a:ext uri="{FF2B5EF4-FFF2-40B4-BE49-F238E27FC236}">
                <a16:creationId xmlns:a16="http://schemas.microsoft.com/office/drawing/2014/main" id="{06D99EDD-2158-4316-8994-A3A623DCA7A0}"/>
              </a:ext>
            </a:extLst>
          </p:cNvPr>
          <p:cNvPicPr>
            <a:picLocks noChangeAspect="1" noChangeArrowheads="1"/>
          </p:cNvPicPr>
          <p:nvPr/>
        </p:nvPicPr>
        <p:blipFill>
          <a:blip r:embed="rId3" cstate="print"/>
          <a:srcRect/>
          <a:stretch>
            <a:fillRect/>
          </a:stretch>
        </p:blipFill>
        <p:spPr bwMode="auto">
          <a:xfrm>
            <a:off x="2518502" y="1786162"/>
            <a:ext cx="2594420" cy="2227405"/>
          </a:xfrm>
          <a:prstGeom prst="rect">
            <a:avLst/>
          </a:prstGeom>
          <a:noFill/>
          <a:ln w="9525">
            <a:noFill/>
            <a:miter lim="800000"/>
            <a:headEnd/>
            <a:tailEnd/>
          </a:ln>
          <a:effectLst/>
        </p:spPr>
      </p:pic>
      <p:graphicFrame>
        <p:nvGraphicFramePr>
          <p:cNvPr id="14" name="表 14">
            <a:extLst>
              <a:ext uri="{FF2B5EF4-FFF2-40B4-BE49-F238E27FC236}">
                <a16:creationId xmlns:a16="http://schemas.microsoft.com/office/drawing/2014/main" id="{8C194157-6A7D-42AE-94F8-247716FE35D3}"/>
              </a:ext>
            </a:extLst>
          </p:cNvPr>
          <p:cNvGraphicFramePr>
            <a:graphicFrameLocks noGrp="1"/>
          </p:cNvGraphicFramePr>
          <p:nvPr>
            <p:extLst>
              <p:ext uri="{D42A27DB-BD31-4B8C-83A1-F6EECF244321}">
                <p14:modId xmlns:p14="http://schemas.microsoft.com/office/powerpoint/2010/main" val="2288947001"/>
              </p:ext>
            </p:extLst>
          </p:nvPr>
        </p:nvGraphicFramePr>
        <p:xfrm>
          <a:off x="5782963" y="1609251"/>
          <a:ext cx="3645709" cy="3017520"/>
        </p:xfrm>
        <a:graphic>
          <a:graphicData uri="http://schemas.openxmlformats.org/drawingml/2006/table">
            <a:tbl>
              <a:tblPr firstRow="1" bandRow="1">
                <a:tableStyleId>{5940675A-B579-460E-94D1-54222C63F5DA}</a:tableStyleId>
              </a:tblPr>
              <a:tblGrid>
                <a:gridCol w="1640946">
                  <a:extLst>
                    <a:ext uri="{9D8B030D-6E8A-4147-A177-3AD203B41FA5}">
                      <a16:colId xmlns:a16="http://schemas.microsoft.com/office/drawing/2014/main" val="4207758084"/>
                    </a:ext>
                  </a:extLst>
                </a:gridCol>
                <a:gridCol w="1285336">
                  <a:extLst>
                    <a:ext uri="{9D8B030D-6E8A-4147-A177-3AD203B41FA5}">
                      <a16:colId xmlns:a16="http://schemas.microsoft.com/office/drawing/2014/main" val="3076080621"/>
                    </a:ext>
                  </a:extLst>
                </a:gridCol>
                <a:gridCol w="719427">
                  <a:extLst>
                    <a:ext uri="{9D8B030D-6E8A-4147-A177-3AD203B41FA5}">
                      <a16:colId xmlns:a16="http://schemas.microsoft.com/office/drawing/2014/main" val="2389912488"/>
                    </a:ext>
                  </a:extLst>
                </a:gridCol>
              </a:tblGrid>
              <a:tr h="220892">
                <a:tc>
                  <a:txBody>
                    <a:bodyPr/>
                    <a:lstStyle/>
                    <a:p>
                      <a:r>
                        <a:rPr kumimoji="1" lang="en-US" altLang="ja-JP" sz="1600" dirty="0">
                          <a:latin typeface="Arial" panose="020B0604020202020204" pitchFamily="34" charset="0"/>
                          <a:cs typeface="Arial" panose="020B0604020202020204" pitchFamily="34" charset="0"/>
                        </a:rPr>
                        <a:t>R</a:t>
                      </a:r>
                      <a:endParaRPr kumimoji="1" lang="ja-JP" altLang="en-US" sz="1600" dirty="0">
                        <a:latin typeface="Arial" panose="020B0604020202020204" pitchFamily="34" charset="0"/>
                        <a:cs typeface="Arial" panose="020B0604020202020204" pitchFamily="34" charset="0"/>
                      </a:endParaRPr>
                    </a:p>
                  </a:txBody>
                  <a:tcPr/>
                </a:tc>
                <a:tc>
                  <a:txBody>
                    <a:bodyPr/>
                    <a:lstStyle/>
                    <a:p>
                      <a:r>
                        <a:rPr kumimoji="1" lang="en-US" altLang="ja-JP" sz="1600" dirty="0">
                          <a:latin typeface="Arial" panose="020B0604020202020204" pitchFamily="34" charset="0"/>
                          <a:cs typeface="Arial" panose="020B0604020202020204" pitchFamily="34" charset="0"/>
                        </a:rPr>
                        <a:t>complex</a:t>
                      </a:r>
                      <a:endParaRPr kumimoji="1" lang="ja-JP" altLang="en-US" sz="1600" dirty="0">
                        <a:latin typeface="Arial" panose="020B0604020202020204" pitchFamily="34" charset="0"/>
                        <a:cs typeface="Arial" panose="020B0604020202020204" pitchFamily="34" charset="0"/>
                      </a:endParaRPr>
                    </a:p>
                  </a:txBody>
                  <a:tcPr/>
                </a:tc>
                <a:tc>
                  <a:txBody>
                    <a:bodyPr/>
                    <a:lstStyle/>
                    <a:p>
                      <a:r>
                        <a:rPr kumimoji="1" lang="en-US" altLang="ja-JP" sz="1600" dirty="0">
                          <a:latin typeface="Arial" panose="020B0604020202020204" pitchFamily="34" charset="0"/>
                          <a:cs typeface="Arial" panose="020B0604020202020204" pitchFamily="34" charset="0"/>
                        </a:rPr>
                        <a:t>n</a:t>
                      </a:r>
                      <a:endParaRPr kumimoji="1" lang="ja-JP" alt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82450926"/>
                  </a:ext>
                </a:extLst>
              </a:tr>
              <a:tr h="220892">
                <a:tc>
                  <a:txBody>
                    <a:bodyPr/>
                    <a:lstStyle/>
                    <a:p>
                      <a:r>
                        <a:rPr kumimoji="1" lang="en-US" altLang="ja-JP" sz="1600" dirty="0">
                          <a:latin typeface="Arial" panose="020B0604020202020204" pitchFamily="34" charset="0"/>
                          <a:cs typeface="Arial" panose="020B0604020202020204" pitchFamily="34" charset="0"/>
                        </a:rPr>
                        <a:t>H</a:t>
                      </a:r>
                      <a:endParaRPr kumimoji="1" lang="ja-JP" altLang="en-US" sz="1600" dirty="0">
                        <a:latin typeface="Arial" panose="020B0604020202020204" pitchFamily="34" charset="0"/>
                        <a:cs typeface="Arial" panose="020B0604020202020204" pitchFamily="34" charset="0"/>
                      </a:endParaRPr>
                    </a:p>
                  </a:txBody>
                  <a:tcPr/>
                </a:tc>
                <a:tc>
                  <a:txBody>
                    <a:bodyPr/>
                    <a:lstStyle/>
                    <a:p>
                      <a:r>
                        <a:rPr kumimoji="1" lang="en-US" altLang="ja-JP" sz="1600" b="1" dirty="0">
                          <a:latin typeface="Arial" panose="020B0604020202020204" pitchFamily="34" charset="0"/>
                          <a:cs typeface="Arial" panose="020B0604020202020204" pitchFamily="34" charset="0"/>
                        </a:rPr>
                        <a:t>5-H-Y</a:t>
                      </a:r>
                      <a:endParaRPr kumimoji="1" lang="ja-JP" altLang="en-US" sz="1600" b="1" dirty="0">
                        <a:latin typeface="Arial" panose="020B0604020202020204" pitchFamily="34" charset="0"/>
                        <a:cs typeface="Arial" panose="020B0604020202020204" pitchFamily="34" charset="0"/>
                      </a:endParaRPr>
                    </a:p>
                  </a:txBody>
                  <a:tcPr/>
                </a:tc>
                <a:tc>
                  <a:txBody>
                    <a:bodyPr/>
                    <a:lstStyle/>
                    <a:p>
                      <a:r>
                        <a:rPr kumimoji="1" lang="en-US" altLang="ja-JP" sz="1600" dirty="0">
                          <a:latin typeface="Arial" panose="020B0604020202020204" pitchFamily="34" charset="0"/>
                          <a:cs typeface="Arial" panose="020B0604020202020204" pitchFamily="34" charset="0"/>
                        </a:rPr>
                        <a:t>2</a:t>
                      </a:r>
                      <a:endParaRPr kumimoji="1" lang="ja-JP" alt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9424484"/>
                  </a:ext>
                </a:extLst>
              </a:tr>
              <a:tr h="220892">
                <a:tc>
                  <a:txBody>
                    <a:bodyPr/>
                    <a:lstStyle/>
                    <a:p>
                      <a:r>
                        <a:rPr kumimoji="1" lang="en-US" altLang="ja-JP" sz="1600" dirty="0">
                          <a:latin typeface="Arial" panose="020B0604020202020204" pitchFamily="34" charset="0"/>
                          <a:cs typeface="Arial" panose="020B0604020202020204" pitchFamily="34" charset="0"/>
                        </a:rPr>
                        <a:t>CH</a:t>
                      </a:r>
                      <a:r>
                        <a:rPr kumimoji="1" lang="en-US" altLang="ja-JP" sz="1600" baseline="-25000" dirty="0">
                          <a:latin typeface="Arial" panose="020B0604020202020204" pitchFamily="34" charset="0"/>
                          <a:cs typeface="Arial" panose="020B0604020202020204" pitchFamily="34" charset="0"/>
                        </a:rPr>
                        <a:t>3</a:t>
                      </a:r>
                      <a:endParaRPr kumimoji="1" lang="ja-JP" altLang="en-US" sz="1600" baseline="-25000" dirty="0">
                        <a:latin typeface="Arial" panose="020B0604020202020204" pitchFamily="34" charset="0"/>
                        <a:cs typeface="Arial" panose="020B0604020202020204" pitchFamily="34" charset="0"/>
                      </a:endParaRPr>
                    </a:p>
                  </a:txBody>
                  <a:tcPr/>
                </a:tc>
                <a:tc>
                  <a:txBody>
                    <a:bodyPr/>
                    <a:lstStyle/>
                    <a:p>
                      <a:r>
                        <a:rPr kumimoji="1" lang="en-US" altLang="ja-JP" sz="1600" b="1" dirty="0">
                          <a:latin typeface="Arial" panose="020B0604020202020204" pitchFamily="34" charset="0"/>
                          <a:cs typeface="Arial" panose="020B0604020202020204" pitchFamily="34" charset="0"/>
                        </a:rPr>
                        <a:t>5-Me</a:t>
                      </a:r>
                      <a:endParaRPr kumimoji="1" lang="ja-JP" altLang="en-US" sz="1600" b="1"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Arial" panose="020B0604020202020204" pitchFamily="34" charset="0"/>
                          <a:cs typeface="Arial" panose="020B0604020202020204" pitchFamily="34" charset="0"/>
                        </a:rPr>
                        <a:t>2</a:t>
                      </a:r>
                      <a:endParaRPr kumimoji="1" lang="ja-JP" alt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59292969"/>
                  </a:ext>
                </a:extLst>
              </a:tr>
              <a:tr h="220892">
                <a:tc>
                  <a:txBody>
                    <a:bodyPr/>
                    <a:lstStyle/>
                    <a:p>
                      <a:r>
                        <a:rPr kumimoji="1" lang="en-US" altLang="ja-JP" sz="1600" dirty="0">
                          <a:latin typeface="Arial" panose="020B0604020202020204" pitchFamily="34" charset="0"/>
                          <a:cs typeface="Arial" panose="020B0604020202020204" pitchFamily="34" charset="0"/>
                        </a:rPr>
                        <a:t>C</a:t>
                      </a:r>
                      <a:r>
                        <a:rPr kumimoji="1" lang="en-US" altLang="ja-JP" sz="1600" baseline="-25000" dirty="0">
                          <a:latin typeface="Arial" panose="020B0604020202020204" pitchFamily="34" charset="0"/>
                          <a:cs typeface="Arial" panose="020B0604020202020204" pitchFamily="34" charset="0"/>
                        </a:rPr>
                        <a:t>6</a:t>
                      </a:r>
                      <a:r>
                        <a:rPr kumimoji="1" lang="en-US" altLang="ja-JP" sz="1600" dirty="0">
                          <a:latin typeface="Arial" panose="020B0604020202020204" pitchFamily="34" charset="0"/>
                          <a:cs typeface="Arial" panose="020B0604020202020204" pitchFamily="34" charset="0"/>
                        </a:rPr>
                        <a:t>H</a:t>
                      </a:r>
                      <a:r>
                        <a:rPr kumimoji="1" lang="en-US" altLang="ja-JP" sz="1600" baseline="-25000" dirty="0">
                          <a:latin typeface="Arial" panose="020B0604020202020204" pitchFamily="34" charset="0"/>
                          <a:cs typeface="Arial" panose="020B0604020202020204" pitchFamily="34" charset="0"/>
                        </a:rPr>
                        <a:t>5</a:t>
                      </a:r>
                      <a:endParaRPr kumimoji="1" lang="ja-JP" altLang="en-US" sz="1600" baseline="-25000" dirty="0">
                        <a:latin typeface="Arial" panose="020B0604020202020204" pitchFamily="34" charset="0"/>
                        <a:cs typeface="Arial" panose="020B0604020202020204" pitchFamily="34" charset="0"/>
                      </a:endParaRPr>
                    </a:p>
                  </a:txBody>
                  <a:tcPr/>
                </a:tc>
                <a:tc>
                  <a:txBody>
                    <a:bodyPr/>
                    <a:lstStyle/>
                    <a:p>
                      <a:r>
                        <a:rPr kumimoji="1" lang="en-US" altLang="ja-JP" sz="1600" b="1" dirty="0">
                          <a:latin typeface="Arial" panose="020B0604020202020204" pitchFamily="34" charset="0"/>
                          <a:cs typeface="Arial" panose="020B0604020202020204" pitchFamily="34" charset="0"/>
                        </a:rPr>
                        <a:t>5-Phe</a:t>
                      </a:r>
                      <a:endParaRPr kumimoji="1" lang="ja-JP" altLang="en-US" sz="1600" b="1" dirty="0">
                        <a:latin typeface="Arial" panose="020B0604020202020204" pitchFamily="34" charset="0"/>
                        <a:cs typeface="Arial" panose="020B0604020202020204" pitchFamily="34" charset="0"/>
                      </a:endParaRPr>
                    </a:p>
                  </a:txBody>
                  <a:tcPr/>
                </a:tc>
                <a:tc>
                  <a:txBody>
                    <a:bodyPr/>
                    <a:lstStyle/>
                    <a:p>
                      <a:r>
                        <a:rPr kumimoji="1" lang="en-US" altLang="ja-JP" sz="1600" dirty="0">
                          <a:latin typeface="Arial" panose="020B0604020202020204" pitchFamily="34" charset="0"/>
                          <a:cs typeface="Arial" panose="020B0604020202020204" pitchFamily="34" charset="0"/>
                        </a:rPr>
                        <a:t>2</a:t>
                      </a:r>
                      <a:endParaRPr kumimoji="1" lang="ja-JP" alt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29853441"/>
                  </a:ext>
                </a:extLst>
              </a:tr>
              <a:tr h="220892">
                <a:tc>
                  <a:txBody>
                    <a:bodyPr/>
                    <a:lstStyle/>
                    <a:p>
                      <a:r>
                        <a:rPr lang="en-US" altLang="ja-JP" sz="1600" dirty="0">
                          <a:latin typeface="Arial" panose="020B0604020202020204" pitchFamily="34" charset="0"/>
                          <a:cs typeface="Arial" panose="020B0604020202020204" pitchFamily="34" charset="0"/>
                        </a:rPr>
                        <a:t>CH</a:t>
                      </a:r>
                      <a:r>
                        <a:rPr lang="en-US" altLang="ja-JP" sz="1600" baseline="-25000" dirty="0">
                          <a:latin typeface="Arial" panose="020B0604020202020204" pitchFamily="34" charset="0"/>
                          <a:cs typeface="Arial" panose="020B0604020202020204" pitchFamily="34" charset="0"/>
                        </a:rPr>
                        <a:t>2</a:t>
                      </a:r>
                      <a:r>
                        <a:rPr lang="en-US" altLang="ja-JP" sz="1600" dirty="0">
                          <a:latin typeface="Arial" panose="020B0604020202020204" pitchFamily="34" charset="0"/>
                          <a:cs typeface="Arial" panose="020B0604020202020204" pitchFamily="34" charset="0"/>
                        </a:rPr>
                        <a:t>COOC</a:t>
                      </a:r>
                      <a:r>
                        <a:rPr lang="en-US" altLang="ja-JP" sz="1600" baseline="-25000" dirty="0">
                          <a:latin typeface="Arial" panose="020B0604020202020204" pitchFamily="34" charset="0"/>
                          <a:cs typeface="Arial" panose="020B0604020202020204" pitchFamily="34" charset="0"/>
                        </a:rPr>
                        <a:t>2</a:t>
                      </a:r>
                      <a:r>
                        <a:rPr lang="en-US" altLang="ja-JP" sz="1600" dirty="0">
                          <a:latin typeface="Arial" panose="020B0604020202020204" pitchFamily="34" charset="0"/>
                          <a:cs typeface="Arial" panose="020B0604020202020204" pitchFamily="34" charset="0"/>
                        </a:rPr>
                        <a:t>H</a:t>
                      </a:r>
                      <a:r>
                        <a:rPr lang="en-US" altLang="ja-JP" sz="1600" baseline="-25000" dirty="0">
                          <a:latin typeface="Arial" panose="020B0604020202020204" pitchFamily="34" charset="0"/>
                          <a:cs typeface="Arial" panose="020B0604020202020204" pitchFamily="34" charset="0"/>
                        </a:rPr>
                        <a:t>5</a:t>
                      </a:r>
                      <a:endParaRPr kumimoji="1" lang="ja-JP" altLang="en-US" sz="1600" dirty="0">
                        <a:latin typeface="Arial" panose="020B0604020202020204" pitchFamily="34" charset="0"/>
                        <a:cs typeface="Arial" panose="020B0604020202020204" pitchFamily="34" charset="0"/>
                      </a:endParaRPr>
                    </a:p>
                  </a:txBody>
                  <a:tcPr/>
                </a:tc>
                <a:tc>
                  <a:txBody>
                    <a:bodyPr/>
                    <a:lstStyle/>
                    <a:p>
                      <a:r>
                        <a:rPr kumimoji="1" lang="en-US" altLang="ja-JP" sz="1600" b="1" dirty="0">
                          <a:latin typeface="Arial" panose="020B0604020202020204" pitchFamily="34" charset="0"/>
                          <a:cs typeface="Arial" panose="020B0604020202020204" pitchFamily="34" charset="0"/>
                        </a:rPr>
                        <a:t>5-EtAc</a:t>
                      </a:r>
                      <a:endParaRPr kumimoji="1" lang="ja-JP" altLang="en-US" sz="1600" b="1" dirty="0">
                        <a:latin typeface="Arial" panose="020B0604020202020204" pitchFamily="34" charset="0"/>
                        <a:cs typeface="Arial" panose="020B0604020202020204" pitchFamily="34" charset="0"/>
                      </a:endParaRPr>
                    </a:p>
                  </a:txBody>
                  <a:tcPr/>
                </a:tc>
                <a:tc>
                  <a:txBody>
                    <a:bodyPr/>
                    <a:lstStyle/>
                    <a:p>
                      <a:r>
                        <a:rPr kumimoji="1" lang="en-US" altLang="ja-JP" sz="1600" dirty="0">
                          <a:latin typeface="Arial" panose="020B0604020202020204" pitchFamily="34" charset="0"/>
                          <a:cs typeface="Arial" panose="020B0604020202020204" pitchFamily="34" charset="0"/>
                        </a:rPr>
                        <a:t>2</a:t>
                      </a:r>
                      <a:endParaRPr kumimoji="1" lang="ja-JP" alt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33340538"/>
                  </a:ext>
                </a:extLst>
              </a:tr>
              <a:tr h="220892">
                <a:tc>
                  <a:txBody>
                    <a:bodyPr/>
                    <a:lstStyle/>
                    <a:p>
                      <a:r>
                        <a:rPr lang="en-US" altLang="ja-JP" sz="1600" dirty="0">
                          <a:latin typeface="Arial" panose="020B0604020202020204" pitchFamily="34" charset="0"/>
                          <a:cs typeface="Arial" panose="020B0604020202020204" pitchFamily="34" charset="0"/>
                        </a:rPr>
                        <a:t>CH</a:t>
                      </a:r>
                      <a:r>
                        <a:rPr lang="en-US" altLang="ja-JP" sz="1600" baseline="-25000" dirty="0">
                          <a:latin typeface="Arial" panose="020B0604020202020204" pitchFamily="34" charset="0"/>
                          <a:cs typeface="Arial" panose="020B0604020202020204" pitchFamily="34" charset="0"/>
                        </a:rPr>
                        <a:t>2</a:t>
                      </a:r>
                      <a:r>
                        <a:rPr lang="en-US" altLang="ja-JP" sz="1600" dirty="0">
                          <a:latin typeface="Arial" panose="020B0604020202020204" pitchFamily="34" charset="0"/>
                          <a:cs typeface="Arial" panose="020B0604020202020204" pitchFamily="34" charset="0"/>
                        </a:rPr>
                        <a:t>COO</a:t>
                      </a:r>
                      <a:r>
                        <a:rPr lang="en-US" altLang="ja-JP" sz="1600" baseline="30000" dirty="0">
                          <a:latin typeface="Arial" panose="020B0604020202020204" pitchFamily="34" charset="0"/>
                          <a:cs typeface="Arial" panose="020B0604020202020204" pitchFamily="34" charset="0"/>
                        </a:rPr>
                        <a:t>−</a:t>
                      </a:r>
                      <a:endParaRPr kumimoji="1" lang="ja-JP" altLang="en-US" sz="1600" baseline="30000" dirty="0">
                        <a:latin typeface="Arial" panose="020B0604020202020204" pitchFamily="34" charset="0"/>
                        <a:cs typeface="Arial" panose="020B0604020202020204" pitchFamily="34" charset="0"/>
                      </a:endParaRPr>
                    </a:p>
                  </a:txBody>
                  <a:tcPr/>
                </a:tc>
                <a:tc>
                  <a:txBody>
                    <a:bodyPr/>
                    <a:lstStyle/>
                    <a:p>
                      <a:r>
                        <a:rPr kumimoji="1" lang="en-US" altLang="ja-JP" sz="1600" b="1" dirty="0">
                          <a:latin typeface="Arial" panose="020B0604020202020204" pitchFamily="34" charset="0"/>
                          <a:cs typeface="Arial" panose="020B0604020202020204" pitchFamily="34" charset="0"/>
                        </a:rPr>
                        <a:t>5-Ace</a:t>
                      </a:r>
                      <a:endParaRPr kumimoji="1" lang="ja-JP" altLang="en-US" sz="1600" b="1" dirty="0">
                        <a:latin typeface="Arial" panose="020B0604020202020204" pitchFamily="34" charset="0"/>
                        <a:cs typeface="Arial" panose="020B0604020202020204" pitchFamily="34" charset="0"/>
                      </a:endParaRPr>
                    </a:p>
                  </a:txBody>
                  <a:tcPr/>
                </a:tc>
                <a:tc>
                  <a:txBody>
                    <a:bodyPr/>
                    <a:lstStyle/>
                    <a:p>
                      <a:r>
                        <a:rPr kumimoji="1" lang="en-US" altLang="ja-JP" sz="1600" dirty="0">
                          <a:latin typeface="Arial" panose="020B0604020202020204" pitchFamily="34" charset="0"/>
                          <a:cs typeface="Arial" panose="020B0604020202020204" pitchFamily="34" charset="0"/>
                        </a:rPr>
                        <a:t>1</a:t>
                      </a:r>
                      <a:endParaRPr kumimoji="1" lang="ja-JP" alt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50230216"/>
                  </a:ext>
                </a:extLst>
              </a:tr>
              <a:tr h="2208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Arial" panose="020B0604020202020204" pitchFamily="34" charset="0"/>
                          <a:cs typeface="Arial" panose="020B0604020202020204" pitchFamily="34" charset="0"/>
                        </a:rPr>
                        <a:t>CFH</a:t>
                      </a:r>
                      <a:r>
                        <a:rPr kumimoji="1" lang="en-US" altLang="ja-JP" sz="1600" baseline="-25000" dirty="0">
                          <a:latin typeface="Arial" panose="020B0604020202020204" pitchFamily="34" charset="0"/>
                          <a:cs typeface="Arial" panose="020B0604020202020204" pitchFamily="34" charset="0"/>
                        </a:rPr>
                        <a:t>2</a:t>
                      </a:r>
                      <a:endParaRPr kumimoji="1" lang="ja-JP" altLang="en-US" sz="1600" baseline="-25000" dirty="0">
                        <a:latin typeface="Arial" panose="020B0604020202020204" pitchFamily="34" charset="0"/>
                        <a:cs typeface="Arial" panose="020B0604020202020204" pitchFamily="34" charset="0"/>
                      </a:endParaRPr>
                    </a:p>
                  </a:txBody>
                  <a:tcPr/>
                </a:tc>
                <a:tc>
                  <a:txBody>
                    <a:bodyPr/>
                    <a:lstStyle/>
                    <a:p>
                      <a:r>
                        <a:rPr kumimoji="1" lang="en-US" altLang="ja-JP" sz="1600" b="1" dirty="0">
                          <a:latin typeface="Arial" panose="020B0604020202020204" pitchFamily="34" charset="0"/>
                          <a:cs typeface="Arial" panose="020B0604020202020204" pitchFamily="34" charset="0"/>
                        </a:rPr>
                        <a:t>5-MF</a:t>
                      </a:r>
                      <a:r>
                        <a:rPr kumimoji="1" lang="en-US" altLang="ja-JP" sz="1600" b="1" baseline="-25000" dirty="0">
                          <a:latin typeface="Arial" panose="020B0604020202020204" pitchFamily="34" charset="0"/>
                          <a:cs typeface="Arial" panose="020B0604020202020204" pitchFamily="34" charset="0"/>
                        </a:rPr>
                        <a:t>1</a:t>
                      </a:r>
                      <a:endParaRPr kumimoji="1" lang="ja-JP" altLang="en-US" sz="1600" b="1" baseline="-25000" dirty="0">
                        <a:latin typeface="Arial" panose="020B0604020202020204" pitchFamily="34" charset="0"/>
                        <a:cs typeface="Arial" panose="020B0604020202020204" pitchFamily="34" charset="0"/>
                      </a:endParaRPr>
                    </a:p>
                  </a:txBody>
                  <a:tcPr/>
                </a:tc>
                <a:tc>
                  <a:txBody>
                    <a:bodyPr/>
                    <a:lstStyle/>
                    <a:p>
                      <a:r>
                        <a:rPr kumimoji="1" lang="en-US" altLang="ja-JP" sz="1600" dirty="0">
                          <a:latin typeface="Arial" panose="020B0604020202020204" pitchFamily="34" charset="0"/>
                          <a:cs typeface="Arial" panose="020B0604020202020204" pitchFamily="34" charset="0"/>
                        </a:rPr>
                        <a:t>2</a:t>
                      </a:r>
                      <a:endParaRPr kumimoji="1" lang="ja-JP" alt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54257907"/>
                  </a:ext>
                </a:extLst>
              </a:tr>
              <a:tr h="2208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Arial" panose="020B0604020202020204" pitchFamily="34" charset="0"/>
                          <a:cs typeface="Arial" panose="020B0604020202020204" pitchFamily="34" charset="0"/>
                        </a:rPr>
                        <a:t>CF</a:t>
                      </a:r>
                      <a:r>
                        <a:rPr kumimoji="1" lang="en-US" altLang="ja-JP" sz="1600" baseline="-25000" dirty="0">
                          <a:latin typeface="Arial" panose="020B0604020202020204" pitchFamily="34" charset="0"/>
                          <a:cs typeface="Arial" panose="020B0604020202020204" pitchFamily="34" charset="0"/>
                        </a:rPr>
                        <a:t>2</a:t>
                      </a:r>
                      <a:r>
                        <a:rPr kumimoji="1" lang="en-US" altLang="ja-JP" sz="1600" dirty="0">
                          <a:latin typeface="Arial" panose="020B0604020202020204" pitchFamily="34" charset="0"/>
                          <a:cs typeface="Arial" panose="020B0604020202020204" pitchFamily="34" charset="0"/>
                        </a:rPr>
                        <a:t>H</a:t>
                      </a:r>
                      <a:endParaRPr kumimoji="1" lang="ja-JP" altLang="en-US" sz="1600" baseline="-25000" dirty="0">
                        <a:latin typeface="Arial" panose="020B0604020202020204" pitchFamily="34" charset="0"/>
                        <a:cs typeface="Arial" panose="020B0604020202020204" pitchFamily="34" charset="0"/>
                      </a:endParaRPr>
                    </a:p>
                  </a:txBody>
                  <a:tcPr/>
                </a:tc>
                <a:tc>
                  <a:txBody>
                    <a:bodyPr/>
                    <a:lstStyle/>
                    <a:p>
                      <a:r>
                        <a:rPr kumimoji="1" lang="en-US" altLang="ja-JP" sz="1600" b="1" dirty="0">
                          <a:latin typeface="Arial" panose="020B0604020202020204" pitchFamily="34" charset="0"/>
                          <a:cs typeface="Arial" panose="020B0604020202020204" pitchFamily="34" charset="0"/>
                        </a:rPr>
                        <a:t>5-MF</a:t>
                      </a:r>
                      <a:r>
                        <a:rPr kumimoji="1" lang="en-US" altLang="ja-JP" sz="1600" b="1" baseline="-25000" dirty="0">
                          <a:latin typeface="Arial" panose="020B0604020202020204" pitchFamily="34" charset="0"/>
                          <a:cs typeface="Arial" panose="020B0604020202020204" pitchFamily="34" charset="0"/>
                        </a:rPr>
                        <a:t>2</a:t>
                      </a:r>
                      <a:endParaRPr kumimoji="1" lang="ja-JP" altLang="en-US" sz="1600" b="1" baseline="-25000" dirty="0">
                        <a:latin typeface="Arial" panose="020B0604020202020204" pitchFamily="34" charset="0"/>
                        <a:cs typeface="Arial" panose="020B0604020202020204" pitchFamily="34" charset="0"/>
                      </a:endParaRPr>
                    </a:p>
                  </a:txBody>
                  <a:tcPr/>
                </a:tc>
                <a:tc>
                  <a:txBody>
                    <a:bodyPr/>
                    <a:lstStyle/>
                    <a:p>
                      <a:r>
                        <a:rPr kumimoji="1" lang="en-US" altLang="ja-JP" sz="1600" dirty="0">
                          <a:latin typeface="Arial" panose="020B0604020202020204" pitchFamily="34" charset="0"/>
                          <a:cs typeface="Arial" panose="020B0604020202020204" pitchFamily="34" charset="0"/>
                        </a:rPr>
                        <a:t>2</a:t>
                      </a:r>
                      <a:endParaRPr kumimoji="1" lang="ja-JP" alt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27645916"/>
                  </a:ext>
                </a:extLst>
              </a:tr>
              <a:tr h="2208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Arial" panose="020B0604020202020204" pitchFamily="34" charset="0"/>
                          <a:cs typeface="Arial" panose="020B0604020202020204" pitchFamily="34" charset="0"/>
                        </a:rPr>
                        <a:t>CF</a:t>
                      </a:r>
                      <a:r>
                        <a:rPr kumimoji="1" lang="en-US" altLang="ja-JP" sz="1600" baseline="-25000" dirty="0">
                          <a:latin typeface="Arial" panose="020B0604020202020204" pitchFamily="34" charset="0"/>
                          <a:cs typeface="Arial" panose="020B0604020202020204" pitchFamily="34" charset="0"/>
                        </a:rPr>
                        <a:t>3</a:t>
                      </a:r>
                      <a:endParaRPr kumimoji="1" lang="ja-JP" altLang="en-US" sz="1600" baseline="-25000" dirty="0">
                        <a:latin typeface="Arial" panose="020B0604020202020204" pitchFamily="34" charset="0"/>
                        <a:cs typeface="Arial" panose="020B0604020202020204" pitchFamily="34" charset="0"/>
                      </a:endParaRPr>
                    </a:p>
                  </a:txBody>
                  <a:tcPr/>
                </a:tc>
                <a:tc>
                  <a:txBody>
                    <a:bodyPr/>
                    <a:lstStyle/>
                    <a:p>
                      <a:r>
                        <a:rPr kumimoji="1" lang="en-US" altLang="ja-JP" sz="1600" b="1" dirty="0">
                          <a:latin typeface="Arial" panose="020B0604020202020204" pitchFamily="34" charset="0"/>
                          <a:cs typeface="Arial" panose="020B0604020202020204" pitchFamily="34" charset="0"/>
                        </a:rPr>
                        <a:t>5-MF</a:t>
                      </a:r>
                      <a:r>
                        <a:rPr kumimoji="1" lang="en-US" altLang="ja-JP" sz="1600" b="1" baseline="-25000" dirty="0">
                          <a:latin typeface="Arial" panose="020B0604020202020204" pitchFamily="34" charset="0"/>
                          <a:cs typeface="Arial" panose="020B0604020202020204" pitchFamily="34" charset="0"/>
                        </a:rPr>
                        <a:t>3</a:t>
                      </a:r>
                      <a:endParaRPr kumimoji="1" lang="ja-JP" altLang="en-US" sz="1600" b="1" baseline="-25000" dirty="0">
                        <a:latin typeface="Arial" panose="020B0604020202020204" pitchFamily="34" charset="0"/>
                        <a:cs typeface="Arial" panose="020B0604020202020204" pitchFamily="34" charset="0"/>
                      </a:endParaRPr>
                    </a:p>
                  </a:txBody>
                  <a:tcPr/>
                </a:tc>
                <a:tc>
                  <a:txBody>
                    <a:bodyPr/>
                    <a:lstStyle/>
                    <a:p>
                      <a:r>
                        <a:rPr kumimoji="1" lang="en-US" altLang="ja-JP" sz="1600" dirty="0">
                          <a:latin typeface="Arial" panose="020B0604020202020204" pitchFamily="34" charset="0"/>
                          <a:cs typeface="Arial" panose="020B0604020202020204" pitchFamily="34" charset="0"/>
                        </a:rPr>
                        <a:t>2</a:t>
                      </a:r>
                      <a:endParaRPr kumimoji="1" lang="ja-JP" alt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86536651"/>
                  </a:ext>
                </a:extLst>
              </a:tr>
            </a:tbl>
          </a:graphicData>
        </a:graphic>
      </p:graphicFrame>
      <p:sp>
        <p:nvSpPr>
          <p:cNvPr id="15" name="テキスト ボックス 14">
            <a:extLst>
              <a:ext uri="{FF2B5EF4-FFF2-40B4-BE49-F238E27FC236}">
                <a16:creationId xmlns:a16="http://schemas.microsoft.com/office/drawing/2014/main" id="{9E054640-AFBF-4C3B-AB3E-8312FCAE57CD}"/>
              </a:ext>
            </a:extLst>
          </p:cNvPr>
          <p:cNvSpPr txBox="1"/>
          <p:nvPr/>
        </p:nvSpPr>
        <p:spPr>
          <a:xfrm>
            <a:off x="2235768" y="4191656"/>
            <a:ext cx="3445792" cy="461665"/>
          </a:xfrm>
          <a:prstGeom prst="rect">
            <a:avLst/>
          </a:prstGeom>
          <a:noFill/>
        </p:spPr>
        <p:txBody>
          <a:bodyPr wrap="square" rtlCol="0">
            <a:spAutoFit/>
          </a:bodyPr>
          <a:lstStyle/>
          <a:p>
            <a:r>
              <a:rPr lang="en-US" altLang="ja-JP" sz="1200" dirty="0" err="1">
                <a:cs typeface="Arial" panose="020B0604020202020204" pitchFamily="34" charset="0"/>
              </a:rPr>
              <a:t>Komeda</a:t>
            </a:r>
            <a:r>
              <a:rPr lang="en-US" altLang="ja-JP" sz="1200" dirty="0">
                <a:cs typeface="Arial" panose="020B0604020202020204" pitchFamily="34" charset="0"/>
              </a:rPr>
              <a:t> </a:t>
            </a:r>
            <a:r>
              <a:rPr lang="en-US" altLang="ja-JP" sz="1200" i="1" dirty="0">
                <a:cs typeface="Arial" panose="020B0604020202020204" pitchFamily="34" charset="0"/>
              </a:rPr>
              <a:t>et al. </a:t>
            </a:r>
            <a:r>
              <a:rPr lang="en-US" altLang="ja-JP" sz="1200" dirty="0" err="1">
                <a:cs typeface="Arial" panose="020B0604020202020204" pitchFamily="34" charset="0"/>
              </a:rPr>
              <a:t>ChemMedChem</a:t>
            </a:r>
            <a:r>
              <a:rPr lang="en-US" altLang="ja-JP" sz="1200" dirty="0">
                <a:cs typeface="Arial" panose="020B0604020202020204" pitchFamily="34" charset="0"/>
              </a:rPr>
              <a:t> 2011, 6, 987–90</a:t>
            </a:r>
          </a:p>
          <a:p>
            <a:r>
              <a:rPr lang="en-US" altLang="ja-JP" sz="1200" dirty="0" err="1">
                <a:cs typeface="Arial" panose="020B0604020202020204" pitchFamily="34" charset="0"/>
              </a:rPr>
              <a:t>Komeda</a:t>
            </a:r>
            <a:r>
              <a:rPr lang="en-US" altLang="ja-JP" sz="1200" dirty="0">
                <a:cs typeface="Arial" panose="020B0604020202020204" pitchFamily="34" charset="0"/>
              </a:rPr>
              <a:t> </a:t>
            </a:r>
            <a:r>
              <a:rPr lang="en-US" altLang="ja-JP" sz="1200" i="1" dirty="0">
                <a:cs typeface="Arial" panose="020B0604020202020204" pitchFamily="34" charset="0"/>
              </a:rPr>
              <a:t>et al</a:t>
            </a:r>
            <a:r>
              <a:rPr lang="en-US" altLang="ja-JP" sz="1200" dirty="0">
                <a:cs typeface="Arial" panose="020B0604020202020204" pitchFamily="34" charset="0"/>
              </a:rPr>
              <a:t>. </a:t>
            </a:r>
            <a:r>
              <a:rPr lang="en-US" altLang="ja-JP" sz="1200" dirty="0" err="1">
                <a:cs typeface="Arial" panose="020B0604020202020204" pitchFamily="34" charset="0"/>
              </a:rPr>
              <a:t>Metallomics</a:t>
            </a:r>
            <a:r>
              <a:rPr lang="en-US" altLang="ja-JP" sz="1200" dirty="0">
                <a:cs typeface="Arial" panose="020B0604020202020204" pitchFamily="34" charset="0"/>
              </a:rPr>
              <a:t> 2013, 5, 461–8</a:t>
            </a:r>
            <a:endParaRPr lang="ja-JP" altLang="en-US" sz="1200" dirty="0">
              <a:cs typeface="Arial" panose="020B0604020202020204" pitchFamily="34" charset="0"/>
            </a:endParaRPr>
          </a:p>
        </p:txBody>
      </p:sp>
    </p:spTree>
    <p:extLst>
      <p:ext uri="{BB962C8B-B14F-4D97-AF65-F5344CB8AC3E}">
        <p14:creationId xmlns:p14="http://schemas.microsoft.com/office/powerpoint/2010/main" val="3524632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 name="図 110"/>
          <p:cNvPicPr>
            <a:picLocks noChangeAspect="1"/>
          </p:cNvPicPr>
          <p:nvPr/>
        </p:nvPicPr>
        <p:blipFill>
          <a:blip r:embed="rId3" cstate="print"/>
          <a:stretch>
            <a:fillRect/>
          </a:stretch>
        </p:blipFill>
        <p:spPr>
          <a:xfrm>
            <a:off x="2098760" y="806116"/>
            <a:ext cx="4645624" cy="4351258"/>
          </a:xfrm>
          <a:prstGeom prst="rect">
            <a:avLst/>
          </a:prstGeom>
        </p:spPr>
      </p:pic>
      <p:pic>
        <p:nvPicPr>
          <p:cNvPr id="2" name="図 1"/>
          <p:cNvPicPr>
            <a:picLocks noChangeAspect="1"/>
          </p:cNvPicPr>
          <p:nvPr/>
        </p:nvPicPr>
        <p:blipFill>
          <a:blip r:embed="rId4" cstate="print"/>
          <a:stretch>
            <a:fillRect/>
          </a:stretch>
        </p:blipFill>
        <p:spPr>
          <a:xfrm>
            <a:off x="2104048" y="806117"/>
            <a:ext cx="4626000" cy="4381865"/>
          </a:xfrm>
          <a:prstGeom prst="rect">
            <a:avLst/>
          </a:prstGeom>
        </p:spPr>
      </p:pic>
      <p:sp>
        <p:nvSpPr>
          <p:cNvPr id="74" name="テキスト ボックス 73"/>
          <p:cNvSpPr txBox="1"/>
          <p:nvPr/>
        </p:nvSpPr>
        <p:spPr>
          <a:xfrm>
            <a:off x="8931643" y="6583490"/>
            <a:ext cx="3256547" cy="276999"/>
          </a:xfrm>
          <a:prstGeom prst="rect">
            <a:avLst/>
          </a:prstGeom>
          <a:noFill/>
        </p:spPr>
        <p:txBody>
          <a:bodyPr wrap="square" rtlCol="0">
            <a:spAutoFit/>
          </a:bodyPr>
          <a:lstStyle/>
          <a:p>
            <a:r>
              <a:rPr lang="en-US" altLang="ja-JP" sz="1200" dirty="0" err="1">
                <a:ea typeface="Meiryo UI" panose="020B0604030504040204" pitchFamily="50" charset="-128"/>
                <a:cs typeface="Segoe UI" panose="020B0502040204020203" pitchFamily="34" charset="0"/>
              </a:rPr>
              <a:t>Uemura</a:t>
            </a:r>
            <a:r>
              <a:rPr lang="en-US" altLang="ja-JP" sz="1200" dirty="0">
                <a:ea typeface="Meiryo UI" panose="020B0604030504040204" pitchFamily="50" charset="-128"/>
                <a:cs typeface="Segoe UI" panose="020B0502040204020203" pitchFamily="34" charset="0"/>
              </a:rPr>
              <a:t> </a:t>
            </a:r>
            <a:r>
              <a:rPr lang="en-US" altLang="ja-JP" sz="1200" i="1" dirty="0">
                <a:ea typeface="Meiryo UI" panose="020B0604030504040204" pitchFamily="50" charset="-128"/>
                <a:cs typeface="Segoe UI" panose="020B0502040204020203" pitchFamily="34" charset="0"/>
              </a:rPr>
              <a:t>et al. </a:t>
            </a:r>
            <a:r>
              <a:rPr lang="en-US" altLang="ja-JP" sz="1200" dirty="0" err="1">
                <a:ea typeface="Meiryo UI" panose="020B0604030504040204" pitchFamily="50" charset="-128"/>
                <a:cs typeface="Segoe UI" panose="020B0502040204020203" pitchFamily="34" charset="0"/>
              </a:rPr>
              <a:t>Metallomics</a:t>
            </a:r>
            <a:r>
              <a:rPr lang="en-US" altLang="ja-JP" sz="1200" dirty="0">
                <a:ea typeface="Meiryo UI" panose="020B0604030504040204" pitchFamily="50" charset="-128"/>
                <a:cs typeface="Segoe UI" panose="020B0502040204020203" pitchFamily="34" charset="0"/>
              </a:rPr>
              <a:t>. 2015, 72, 1488–96</a:t>
            </a:r>
          </a:p>
        </p:txBody>
      </p:sp>
      <p:sp>
        <p:nvSpPr>
          <p:cNvPr id="92" name="テキスト ボックス 91"/>
          <p:cNvSpPr txBox="1"/>
          <p:nvPr/>
        </p:nvSpPr>
        <p:spPr>
          <a:xfrm>
            <a:off x="2455527" y="4699329"/>
            <a:ext cx="28084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93" name="テキスト ボックス 92"/>
          <p:cNvSpPr txBox="1"/>
          <p:nvPr/>
        </p:nvSpPr>
        <p:spPr>
          <a:xfrm>
            <a:off x="2288905" y="4527288"/>
            <a:ext cx="28084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94" name="テキスト ボックス 93"/>
          <p:cNvSpPr txBox="1"/>
          <p:nvPr/>
        </p:nvSpPr>
        <p:spPr>
          <a:xfrm>
            <a:off x="2106445" y="1998259"/>
            <a:ext cx="47320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100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95" name="テキスト ボックス 94"/>
          <p:cNvSpPr txBox="1"/>
          <p:nvPr/>
        </p:nvSpPr>
        <p:spPr>
          <a:xfrm>
            <a:off x="2197677" y="4018110"/>
            <a:ext cx="37702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20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96" name="テキスト ボックス 95"/>
          <p:cNvSpPr txBox="1"/>
          <p:nvPr/>
        </p:nvSpPr>
        <p:spPr>
          <a:xfrm>
            <a:off x="2197677" y="3507666"/>
            <a:ext cx="37702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40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97" name="テキスト ボックス 96"/>
          <p:cNvSpPr txBox="1"/>
          <p:nvPr/>
        </p:nvSpPr>
        <p:spPr>
          <a:xfrm>
            <a:off x="2197677" y="3000647"/>
            <a:ext cx="37702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60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06" name="テキスト ボックス 105"/>
          <p:cNvSpPr txBox="1"/>
          <p:nvPr/>
        </p:nvSpPr>
        <p:spPr>
          <a:xfrm>
            <a:off x="2197677" y="2491194"/>
            <a:ext cx="37702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80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12" name="テキスト ボックス 111"/>
          <p:cNvSpPr txBox="1"/>
          <p:nvPr/>
        </p:nvSpPr>
        <p:spPr>
          <a:xfrm>
            <a:off x="2106445" y="1482607"/>
            <a:ext cx="47320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120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13" name="テキスト ボックス 112"/>
          <p:cNvSpPr txBox="1"/>
          <p:nvPr/>
        </p:nvSpPr>
        <p:spPr>
          <a:xfrm>
            <a:off x="3131210" y="4699329"/>
            <a:ext cx="37702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10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15" name="テキスト ボックス 114"/>
          <p:cNvSpPr txBox="1"/>
          <p:nvPr/>
        </p:nvSpPr>
        <p:spPr>
          <a:xfrm>
            <a:off x="3830685" y="4699329"/>
            <a:ext cx="37702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20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16" name="テキスト ボックス 115"/>
          <p:cNvSpPr txBox="1"/>
          <p:nvPr/>
        </p:nvSpPr>
        <p:spPr>
          <a:xfrm>
            <a:off x="4533980" y="4699329"/>
            <a:ext cx="37702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30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17" name="テキスト ボックス 116"/>
          <p:cNvSpPr txBox="1"/>
          <p:nvPr/>
        </p:nvSpPr>
        <p:spPr>
          <a:xfrm>
            <a:off x="5242929" y="4699329"/>
            <a:ext cx="37702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40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18" name="テキスト ボックス 117"/>
          <p:cNvSpPr txBox="1"/>
          <p:nvPr/>
        </p:nvSpPr>
        <p:spPr>
          <a:xfrm>
            <a:off x="5949056" y="4699329"/>
            <a:ext cx="37702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50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19" name="テキスト ボックス 118"/>
          <p:cNvSpPr txBox="1"/>
          <p:nvPr/>
        </p:nvSpPr>
        <p:spPr>
          <a:xfrm>
            <a:off x="2106445" y="988916"/>
            <a:ext cx="47320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140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20" name="テキスト ボックス 119"/>
          <p:cNvSpPr txBox="1"/>
          <p:nvPr/>
        </p:nvSpPr>
        <p:spPr>
          <a:xfrm>
            <a:off x="6523631" y="4723344"/>
            <a:ext cx="28084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21" name="テキスト ボックス 120"/>
          <p:cNvSpPr txBox="1"/>
          <p:nvPr/>
        </p:nvSpPr>
        <p:spPr>
          <a:xfrm>
            <a:off x="6341421" y="4520127"/>
            <a:ext cx="28084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22" name="テキスト ボックス 121"/>
          <p:cNvSpPr txBox="1"/>
          <p:nvPr/>
        </p:nvSpPr>
        <p:spPr>
          <a:xfrm>
            <a:off x="6158961" y="1991097"/>
            <a:ext cx="47320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100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23" name="テキスト ボックス 122"/>
          <p:cNvSpPr txBox="1"/>
          <p:nvPr/>
        </p:nvSpPr>
        <p:spPr>
          <a:xfrm>
            <a:off x="6250192" y="4010949"/>
            <a:ext cx="37702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20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24" name="テキスト ボックス 123"/>
          <p:cNvSpPr txBox="1"/>
          <p:nvPr/>
        </p:nvSpPr>
        <p:spPr>
          <a:xfrm>
            <a:off x="6250192" y="3500504"/>
            <a:ext cx="37702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40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25" name="テキスト ボックス 124"/>
          <p:cNvSpPr txBox="1"/>
          <p:nvPr/>
        </p:nvSpPr>
        <p:spPr>
          <a:xfrm>
            <a:off x="6250192" y="2993486"/>
            <a:ext cx="37702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60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26" name="テキスト ボックス 125"/>
          <p:cNvSpPr txBox="1"/>
          <p:nvPr/>
        </p:nvSpPr>
        <p:spPr>
          <a:xfrm>
            <a:off x="6250192" y="2484031"/>
            <a:ext cx="37702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80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27" name="テキスト ボックス 126"/>
          <p:cNvSpPr txBox="1"/>
          <p:nvPr/>
        </p:nvSpPr>
        <p:spPr>
          <a:xfrm>
            <a:off x="6158961" y="1475446"/>
            <a:ext cx="47320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120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28" name="テキスト ボックス 127"/>
          <p:cNvSpPr txBox="1"/>
          <p:nvPr/>
        </p:nvSpPr>
        <p:spPr>
          <a:xfrm>
            <a:off x="7199313" y="4723344"/>
            <a:ext cx="37702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10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29" name="テキスト ボックス 128"/>
          <p:cNvSpPr txBox="1"/>
          <p:nvPr/>
        </p:nvSpPr>
        <p:spPr>
          <a:xfrm>
            <a:off x="7898788" y="4723344"/>
            <a:ext cx="37702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20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30" name="テキスト ボックス 129"/>
          <p:cNvSpPr txBox="1"/>
          <p:nvPr/>
        </p:nvSpPr>
        <p:spPr>
          <a:xfrm>
            <a:off x="8602083" y="4723344"/>
            <a:ext cx="37702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30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31" name="テキスト ボックス 130"/>
          <p:cNvSpPr txBox="1"/>
          <p:nvPr/>
        </p:nvSpPr>
        <p:spPr>
          <a:xfrm>
            <a:off x="9311032" y="4723344"/>
            <a:ext cx="37702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40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32" name="テキスト ボックス 131"/>
          <p:cNvSpPr txBox="1"/>
          <p:nvPr/>
        </p:nvSpPr>
        <p:spPr>
          <a:xfrm>
            <a:off x="10017159" y="4723344"/>
            <a:ext cx="37702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50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33" name="テキスト ボックス 132"/>
          <p:cNvSpPr txBox="1"/>
          <p:nvPr/>
        </p:nvSpPr>
        <p:spPr>
          <a:xfrm>
            <a:off x="6158961" y="981756"/>
            <a:ext cx="473206" cy="307777"/>
          </a:xfrm>
          <a:prstGeom prst="rect">
            <a:avLst/>
          </a:prstGeom>
          <a:noFill/>
        </p:spPr>
        <p:txBody>
          <a:bodyPr wrap="none" rtlCol="0">
            <a:spAutoFit/>
          </a:bodyPr>
          <a:lstStyle/>
          <a:p>
            <a:r>
              <a:rPr lang="en-US" altLang="ja-JP" sz="1400" dirty="0">
                <a:latin typeface="Segoe UI" panose="020B0502040204020203" pitchFamily="34" charset="0"/>
                <a:ea typeface="Meiryo UI" panose="020B0604030504040204" pitchFamily="50" charset="-128"/>
                <a:cs typeface="Segoe UI" panose="020B0502040204020203" pitchFamily="34" charset="0"/>
              </a:rPr>
              <a:t>140</a:t>
            </a:r>
            <a:endParaRPr lang="ja-JP" altLang="en-US"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34" name="テキスト ボックス 133"/>
          <p:cNvSpPr txBox="1"/>
          <p:nvPr/>
        </p:nvSpPr>
        <p:spPr>
          <a:xfrm>
            <a:off x="4689347" y="1160963"/>
            <a:ext cx="1356462" cy="461665"/>
          </a:xfrm>
          <a:prstGeom prst="rect">
            <a:avLst/>
          </a:prstGeom>
          <a:noFill/>
        </p:spPr>
        <p:txBody>
          <a:bodyPr wrap="none" rtlCol="0">
            <a:spAutoFit/>
          </a:bodyPr>
          <a:lstStyle/>
          <a:p>
            <a:r>
              <a:rPr lang="en-US" altLang="ja-JP" sz="2400" b="1" dirty="0">
                <a:latin typeface="Arial" panose="020B0604020202020204" pitchFamily="34" charset="0"/>
                <a:ea typeface="Meiryo UI" panose="020B0604030504040204" pitchFamily="50" charset="-128"/>
                <a:cs typeface="Arial" panose="020B0604020202020204" pitchFamily="34" charset="0"/>
              </a:rPr>
              <a:t>L1210W</a:t>
            </a:r>
            <a:endParaRPr lang="ja-JP" altLang="en-US" sz="2400" b="1" dirty="0">
              <a:latin typeface="Arial" panose="020B0604020202020204" pitchFamily="34" charset="0"/>
              <a:ea typeface="Meiryo UI" panose="020B0604030504040204" pitchFamily="50" charset="-128"/>
              <a:cs typeface="Arial" panose="020B0604020202020204" pitchFamily="34" charset="0"/>
            </a:endParaRPr>
          </a:p>
        </p:txBody>
      </p:sp>
      <p:sp>
        <p:nvSpPr>
          <p:cNvPr id="135" name="テキスト ボックス 134"/>
          <p:cNvSpPr txBox="1"/>
          <p:nvPr/>
        </p:nvSpPr>
        <p:spPr>
          <a:xfrm>
            <a:off x="8823508" y="1160963"/>
            <a:ext cx="1281120" cy="461665"/>
          </a:xfrm>
          <a:prstGeom prst="rect">
            <a:avLst/>
          </a:prstGeom>
          <a:noFill/>
        </p:spPr>
        <p:txBody>
          <a:bodyPr wrap="none" rtlCol="0">
            <a:spAutoFit/>
          </a:bodyPr>
          <a:lstStyle/>
          <a:p>
            <a:r>
              <a:rPr lang="en-US" altLang="ja-JP" sz="2400" b="1" dirty="0">
                <a:latin typeface="Arial" panose="020B0604020202020204" pitchFamily="34" charset="0"/>
                <a:ea typeface="Meiryo UI" panose="020B0604030504040204" pitchFamily="50" charset="-128"/>
                <a:cs typeface="Arial" panose="020B0604020202020204" pitchFamily="34" charset="0"/>
              </a:rPr>
              <a:t>L1210R</a:t>
            </a:r>
            <a:endParaRPr lang="ja-JP" altLang="en-US" sz="2400" b="1" dirty="0">
              <a:latin typeface="Arial" panose="020B0604020202020204" pitchFamily="34" charset="0"/>
              <a:ea typeface="Meiryo UI" panose="020B0604030504040204" pitchFamily="50" charset="-128"/>
              <a:cs typeface="Arial" panose="020B0604020202020204" pitchFamily="34" charset="0"/>
            </a:endParaRPr>
          </a:p>
        </p:txBody>
      </p:sp>
      <p:pic>
        <p:nvPicPr>
          <p:cNvPr id="102" name="図 101"/>
          <p:cNvPicPr>
            <a:picLocks noChangeAspect="1"/>
          </p:cNvPicPr>
          <p:nvPr/>
        </p:nvPicPr>
        <p:blipFill>
          <a:blip r:embed="rId5" cstate="print"/>
          <a:stretch>
            <a:fillRect/>
          </a:stretch>
        </p:blipFill>
        <p:spPr>
          <a:xfrm>
            <a:off x="6482233" y="994029"/>
            <a:ext cx="4063874" cy="4332764"/>
          </a:xfrm>
          <a:prstGeom prst="rect">
            <a:avLst/>
          </a:prstGeom>
        </p:spPr>
      </p:pic>
      <p:pic>
        <p:nvPicPr>
          <p:cNvPr id="3" name="図 2"/>
          <p:cNvPicPr>
            <a:picLocks/>
          </p:cNvPicPr>
          <p:nvPr/>
        </p:nvPicPr>
        <p:blipFill>
          <a:blip r:embed="rId6" cstate="print"/>
          <a:stretch>
            <a:fillRect/>
          </a:stretch>
        </p:blipFill>
        <p:spPr>
          <a:xfrm>
            <a:off x="6473254" y="999096"/>
            <a:ext cx="4219200" cy="4323600"/>
          </a:xfrm>
          <a:prstGeom prst="rect">
            <a:avLst/>
          </a:prstGeom>
        </p:spPr>
      </p:pic>
      <p:sp>
        <p:nvSpPr>
          <p:cNvPr id="136" name="タイトル 1">
            <a:extLst>
              <a:ext uri="{FF2B5EF4-FFF2-40B4-BE49-F238E27FC236}">
                <a16:creationId xmlns:a16="http://schemas.microsoft.com/office/drawing/2014/main" id="{8B9B1C08-709F-4FE6-ACDC-13A04B25F2E3}"/>
              </a:ext>
            </a:extLst>
          </p:cNvPr>
          <p:cNvSpPr>
            <a:spLocks noGrp="1"/>
          </p:cNvSpPr>
          <p:nvPr>
            <p:ph type="title"/>
          </p:nvPr>
        </p:nvSpPr>
        <p:spPr>
          <a:xfrm>
            <a:off x="483079" y="215638"/>
            <a:ext cx="11386868" cy="720000"/>
          </a:xfrm>
        </p:spPr>
        <p:txBody>
          <a:bodyPr>
            <a:noAutofit/>
          </a:bodyPr>
          <a:lstStyle/>
          <a:p>
            <a:pPr algn="ctr">
              <a:lnSpc>
                <a:spcPts val="2400"/>
              </a:lnSpc>
              <a:tabLst>
                <a:tab pos="2781300" algn="l"/>
              </a:tabLst>
            </a:pPr>
            <a:r>
              <a:rPr lang="en-US" altLang="ja-JP" sz="2000" b="1" dirty="0" err="1">
                <a:latin typeface="Arial" panose="020B0604020202020204" pitchFamily="34" charset="0"/>
                <a:ea typeface="+mn-ea"/>
                <a:cs typeface="Arial" panose="020B0604020202020204" pitchFamily="34" charset="0"/>
              </a:rPr>
              <a:t>tetrazolato</a:t>
            </a:r>
            <a:r>
              <a:rPr lang="en-US" altLang="ja-JP" sz="2000" b="1" dirty="0">
                <a:latin typeface="Arial" panose="020B0604020202020204" pitchFamily="34" charset="0"/>
                <a:ea typeface="+mn-ea"/>
                <a:cs typeface="Arial" panose="020B0604020202020204" pitchFamily="34" charset="0"/>
              </a:rPr>
              <a:t> </a:t>
            </a:r>
            <a:r>
              <a:rPr lang="ja-JP" altLang="en-US" sz="2000" b="1" dirty="0">
                <a:latin typeface="Arial" panose="020B0604020202020204" pitchFamily="34" charset="0"/>
                <a:cs typeface="Arial" panose="020B0604020202020204" pitchFamily="34" charset="0"/>
              </a:rPr>
              <a:t>架橋錯体は</a:t>
            </a:r>
            <a:r>
              <a:rPr lang="en-US" altLang="ja-JP" sz="2000" b="1" dirty="0">
                <a:latin typeface="Arial" panose="020B0604020202020204" pitchFamily="34" charset="0"/>
                <a:cs typeface="Arial" panose="020B0604020202020204" pitchFamily="34" charset="0"/>
              </a:rPr>
              <a:t>cisplatin</a:t>
            </a:r>
            <a:r>
              <a:rPr lang="ja-JP" altLang="en-US" sz="2000" b="1" dirty="0">
                <a:latin typeface="Arial" panose="020B0604020202020204" pitchFamily="34" charset="0"/>
                <a:cs typeface="Arial" panose="020B0604020202020204" pitchFamily="34" charset="0"/>
              </a:rPr>
              <a:t>耐性細胞においてより多く取り込まれ、</a:t>
            </a:r>
            <a:br>
              <a:rPr lang="en-US" altLang="ja-JP" sz="2000" b="1" dirty="0">
                <a:latin typeface="Arial" panose="020B0604020202020204" pitchFamily="34" charset="0"/>
                <a:cs typeface="Arial" panose="020B0604020202020204" pitchFamily="34" charset="0"/>
              </a:rPr>
            </a:br>
            <a:r>
              <a:rPr lang="ja-JP" altLang="en-US" sz="2000" b="1" dirty="0">
                <a:latin typeface="Arial" panose="020B0604020202020204" pitchFamily="34" charset="0"/>
                <a:cs typeface="Arial" panose="020B0604020202020204" pitchFamily="34" charset="0"/>
              </a:rPr>
              <a:t>低濃度で暴露させた場合においても高効率に細胞内に取り込まれる</a:t>
            </a:r>
          </a:p>
        </p:txBody>
      </p:sp>
      <p:grpSp>
        <p:nvGrpSpPr>
          <p:cNvPr id="137" name="グループ化 136">
            <a:extLst>
              <a:ext uri="{FF2B5EF4-FFF2-40B4-BE49-F238E27FC236}">
                <a16:creationId xmlns:a16="http://schemas.microsoft.com/office/drawing/2014/main" id="{008D53DF-B226-4D89-B6DF-348A3DB513B2}"/>
              </a:ext>
            </a:extLst>
          </p:cNvPr>
          <p:cNvGrpSpPr/>
          <p:nvPr/>
        </p:nvGrpSpPr>
        <p:grpSpPr>
          <a:xfrm>
            <a:off x="6842220" y="5396102"/>
            <a:ext cx="3519726" cy="1108898"/>
            <a:chOff x="274320" y="5623171"/>
            <a:chExt cx="3519726" cy="1108898"/>
          </a:xfrm>
        </p:grpSpPr>
        <p:sp>
          <p:nvSpPr>
            <p:cNvPr id="138" name="テキスト ボックス 137">
              <a:extLst>
                <a:ext uri="{FF2B5EF4-FFF2-40B4-BE49-F238E27FC236}">
                  <a16:creationId xmlns:a16="http://schemas.microsoft.com/office/drawing/2014/main" id="{AEB981AC-BEA9-453B-9A50-1BCC0786EB72}"/>
                </a:ext>
              </a:extLst>
            </p:cNvPr>
            <p:cNvSpPr txBox="1"/>
            <p:nvPr/>
          </p:nvSpPr>
          <p:spPr>
            <a:xfrm>
              <a:off x="731990" y="5623171"/>
              <a:ext cx="2933816" cy="369332"/>
            </a:xfrm>
            <a:prstGeom prst="rect">
              <a:avLst/>
            </a:prstGeom>
            <a:noFill/>
          </p:spPr>
          <p:txBody>
            <a:bodyPr wrap="none" rtlCol="0">
              <a:spAutoFit/>
            </a:bodyPr>
            <a:lstStyle/>
            <a:p>
              <a:r>
                <a:rPr lang="en-US" altLang="ja-JP" dirty="0">
                  <a:latin typeface="Arial" panose="020B0604020202020204" pitchFamily="34" charset="0"/>
                  <a:cs typeface="Arial" panose="020B0604020202020204" pitchFamily="34" charset="0"/>
                </a:rPr>
                <a:t>cisplatin </a:t>
              </a:r>
              <a:r>
                <a:rPr lang="ja-JP" altLang="en-US" dirty="0">
                  <a:latin typeface="Arial" panose="020B0604020202020204" pitchFamily="34" charset="0"/>
                  <a:cs typeface="Arial" panose="020B0604020202020204" pitchFamily="34" charset="0"/>
                </a:rPr>
                <a:t>（暴露濃度：</a:t>
              </a:r>
              <a:r>
                <a:rPr lang="en-US" altLang="ja-JP" dirty="0">
                  <a:latin typeface="Arial" panose="020B0604020202020204" pitchFamily="34" charset="0"/>
                  <a:cs typeface="Arial" panose="020B0604020202020204" pitchFamily="34" charset="0"/>
                </a:rPr>
                <a:t>1 </a:t>
              </a:r>
              <a:r>
                <a:rPr lang="el-GR" altLang="ja-JP" dirty="0">
                  <a:latin typeface="Arial" panose="020B0604020202020204" pitchFamily="34" charset="0"/>
                  <a:cs typeface="Arial" panose="020B0604020202020204" pitchFamily="34" charset="0"/>
                </a:rPr>
                <a:t>μ</a:t>
              </a:r>
              <a:r>
                <a:rPr lang="en-US" altLang="ja-JP" dirty="0">
                  <a:latin typeface="Arial" panose="020B0604020202020204" pitchFamily="34" charset="0"/>
                  <a:cs typeface="Arial" panose="020B0604020202020204" pitchFamily="34" charset="0"/>
                </a:rPr>
                <a:t>M </a:t>
              </a:r>
              <a:r>
                <a:rPr lang="ja-JP" altLang="en-US" dirty="0">
                  <a:latin typeface="Arial" panose="020B0604020202020204" pitchFamily="34" charset="0"/>
                  <a:cs typeface="Arial" panose="020B0604020202020204" pitchFamily="34" charset="0"/>
                </a:rPr>
                <a:t>）</a:t>
              </a:r>
            </a:p>
          </p:txBody>
        </p:sp>
        <p:sp>
          <p:nvSpPr>
            <p:cNvPr id="139" name="テキスト ボックス 138">
              <a:extLst>
                <a:ext uri="{FF2B5EF4-FFF2-40B4-BE49-F238E27FC236}">
                  <a16:creationId xmlns:a16="http://schemas.microsoft.com/office/drawing/2014/main" id="{09717589-3ACC-4C9A-8BB8-73CA7288751C}"/>
                </a:ext>
              </a:extLst>
            </p:cNvPr>
            <p:cNvSpPr txBox="1"/>
            <p:nvPr/>
          </p:nvSpPr>
          <p:spPr>
            <a:xfrm>
              <a:off x="731989" y="5985697"/>
              <a:ext cx="2933816" cy="369332"/>
            </a:xfrm>
            <a:prstGeom prst="rect">
              <a:avLst/>
            </a:prstGeom>
            <a:noFill/>
          </p:spPr>
          <p:txBody>
            <a:bodyPr wrap="none" rtlCol="0">
              <a:spAutoFit/>
            </a:bodyPr>
            <a:lstStyle/>
            <a:p>
              <a:r>
                <a:rPr lang="en-US" altLang="ja-JP" dirty="0">
                  <a:latin typeface="Arial" panose="020B0604020202020204" pitchFamily="34" charset="0"/>
                  <a:cs typeface="Arial" panose="020B0604020202020204" pitchFamily="34" charset="0"/>
                </a:rPr>
                <a:t>cisplatin </a:t>
              </a:r>
              <a:r>
                <a:rPr lang="ja-JP" altLang="en-US" dirty="0">
                  <a:latin typeface="Arial" panose="020B0604020202020204" pitchFamily="34" charset="0"/>
                  <a:cs typeface="Arial" panose="020B0604020202020204" pitchFamily="34" charset="0"/>
                </a:rPr>
                <a:t>（暴露濃度：</a:t>
              </a:r>
              <a:r>
                <a:rPr lang="en-US" altLang="ja-JP" dirty="0">
                  <a:latin typeface="Arial" panose="020B0604020202020204" pitchFamily="34" charset="0"/>
                  <a:cs typeface="Arial" panose="020B0604020202020204" pitchFamily="34" charset="0"/>
                </a:rPr>
                <a:t>5 </a:t>
              </a:r>
              <a:r>
                <a:rPr lang="el-GR" altLang="ja-JP" dirty="0">
                  <a:latin typeface="Arial" panose="020B0604020202020204" pitchFamily="34" charset="0"/>
                  <a:cs typeface="Arial" panose="020B0604020202020204" pitchFamily="34" charset="0"/>
                </a:rPr>
                <a:t>μ</a:t>
              </a:r>
              <a:r>
                <a:rPr lang="en-US" altLang="ja-JP" dirty="0">
                  <a:latin typeface="Arial" panose="020B0604020202020204" pitchFamily="34" charset="0"/>
                  <a:cs typeface="Arial" panose="020B0604020202020204" pitchFamily="34" charset="0"/>
                </a:rPr>
                <a:t>M </a:t>
              </a:r>
              <a:r>
                <a:rPr lang="ja-JP" altLang="en-US" dirty="0">
                  <a:latin typeface="Arial" panose="020B0604020202020204" pitchFamily="34" charset="0"/>
                  <a:cs typeface="Arial" panose="020B0604020202020204" pitchFamily="34" charset="0"/>
                </a:rPr>
                <a:t>）</a:t>
              </a:r>
            </a:p>
          </p:txBody>
        </p:sp>
        <p:sp>
          <p:nvSpPr>
            <p:cNvPr id="140" name="テキスト ボックス 139">
              <a:extLst>
                <a:ext uri="{FF2B5EF4-FFF2-40B4-BE49-F238E27FC236}">
                  <a16:creationId xmlns:a16="http://schemas.microsoft.com/office/drawing/2014/main" id="{337701F0-CB23-4B40-B4E4-8D0D90403B23}"/>
                </a:ext>
              </a:extLst>
            </p:cNvPr>
            <p:cNvSpPr txBox="1"/>
            <p:nvPr/>
          </p:nvSpPr>
          <p:spPr>
            <a:xfrm>
              <a:off x="731989" y="6362737"/>
              <a:ext cx="3062057" cy="369332"/>
            </a:xfrm>
            <a:prstGeom prst="rect">
              <a:avLst/>
            </a:prstGeom>
            <a:noFill/>
          </p:spPr>
          <p:txBody>
            <a:bodyPr wrap="none" rtlCol="0">
              <a:spAutoFit/>
            </a:bodyPr>
            <a:lstStyle/>
            <a:p>
              <a:r>
                <a:rPr lang="en-US" altLang="ja-JP" dirty="0">
                  <a:latin typeface="Arial" panose="020B0604020202020204" pitchFamily="34" charset="0"/>
                  <a:cs typeface="Arial" panose="020B0604020202020204" pitchFamily="34" charset="0"/>
                </a:rPr>
                <a:t>cisplatin </a:t>
              </a:r>
              <a:r>
                <a:rPr lang="ja-JP" altLang="en-US" dirty="0">
                  <a:latin typeface="Arial" panose="020B0604020202020204" pitchFamily="34" charset="0"/>
                  <a:cs typeface="Arial" panose="020B0604020202020204" pitchFamily="34" charset="0"/>
                </a:rPr>
                <a:t>（暴露濃度：</a:t>
              </a:r>
              <a:r>
                <a:rPr lang="en-US" altLang="ja-JP" dirty="0">
                  <a:latin typeface="Arial" panose="020B0604020202020204" pitchFamily="34" charset="0"/>
                  <a:cs typeface="Arial" panose="020B0604020202020204" pitchFamily="34" charset="0"/>
                </a:rPr>
                <a:t>10 </a:t>
              </a:r>
              <a:r>
                <a:rPr lang="el-GR" altLang="ja-JP" dirty="0">
                  <a:latin typeface="Arial" panose="020B0604020202020204" pitchFamily="34" charset="0"/>
                  <a:cs typeface="Arial" panose="020B0604020202020204" pitchFamily="34" charset="0"/>
                </a:rPr>
                <a:t>μ</a:t>
              </a:r>
              <a:r>
                <a:rPr lang="en-US" altLang="ja-JP" dirty="0">
                  <a:latin typeface="Arial" panose="020B0604020202020204" pitchFamily="34" charset="0"/>
                  <a:cs typeface="Arial" panose="020B0604020202020204" pitchFamily="34" charset="0"/>
                </a:rPr>
                <a:t>M </a:t>
              </a:r>
              <a:r>
                <a:rPr lang="ja-JP" altLang="en-US" dirty="0">
                  <a:latin typeface="Arial" panose="020B0604020202020204" pitchFamily="34" charset="0"/>
                  <a:cs typeface="Arial" panose="020B0604020202020204" pitchFamily="34" charset="0"/>
                </a:rPr>
                <a:t>）</a:t>
              </a:r>
            </a:p>
          </p:txBody>
        </p:sp>
        <p:grpSp>
          <p:nvGrpSpPr>
            <p:cNvPr id="141" name="グループ化 140">
              <a:extLst>
                <a:ext uri="{FF2B5EF4-FFF2-40B4-BE49-F238E27FC236}">
                  <a16:creationId xmlns:a16="http://schemas.microsoft.com/office/drawing/2014/main" id="{EAC41BDF-3C9F-4947-BAFC-59805D52E575}"/>
                </a:ext>
              </a:extLst>
            </p:cNvPr>
            <p:cNvGrpSpPr/>
            <p:nvPr/>
          </p:nvGrpSpPr>
          <p:grpSpPr>
            <a:xfrm>
              <a:off x="274320" y="5742536"/>
              <a:ext cx="490585" cy="883897"/>
              <a:chOff x="1653931" y="5149649"/>
              <a:chExt cx="332261" cy="598641"/>
            </a:xfrm>
          </p:grpSpPr>
          <p:cxnSp>
            <p:nvCxnSpPr>
              <p:cNvPr id="142" name="直線コネクタ 141">
                <a:extLst>
                  <a:ext uri="{FF2B5EF4-FFF2-40B4-BE49-F238E27FC236}">
                    <a16:creationId xmlns:a16="http://schemas.microsoft.com/office/drawing/2014/main" id="{073F482E-8B15-4AE5-9A93-5001D95D0F40}"/>
                  </a:ext>
                </a:extLst>
              </p:cNvPr>
              <p:cNvCxnSpPr/>
              <p:nvPr/>
            </p:nvCxnSpPr>
            <p:spPr bwMode="auto">
              <a:xfrm>
                <a:off x="1653933" y="5698357"/>
                <a:ext cx="332259"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3" name="直線コネクタ 142">
                <a:extLst>
                  <a:ext uri="{FF2B5EF4-FFF2-40B4-BE49-F238E27FC236}">
                    <a16:creationId xmlns:a16="http://schemas.microsoft.com/office/drawing/2014/main" id="{A8DE7853-5B0C-40F4-81CC-6776689E1178}"/>
                  </a:ext>
                </a:extLst>
              </p:cNvPr>
              <p:cNvCxnSpPr/>
              <p:nvPr/>
            </p:nvCxnSpPr>
            <p:spPr bwMode="auto">
              <a:xfrm>
                <a:off x="1653933" y="5440418"/>
                <a:ext cx="332259" cy="0"/>
              </a:xfrm>
              <a:prstGeom prst="line">
                <a:avLst/>
              </a:prstGeom>
              <a:ln w="190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4" name="直線コネクタ 143">
                <a:extLst>
                  <a:ext uri="{FF2B5EF4-FFF2-40B4-BE49-F238E27FC236}">
                    <a16:creationId xmlns:a16="http://schemas.microsoft.com/office/drawing/2014/main" id="{007E71FF-7DCB-4BE9-A587-2EFD23837B20}"/>
                  </a:ext>
                </a:extLst>
              </p:cNvPr>
              <p:cNvCxnSpPr/>
              <p:nvPr/>
            </p:nvCxnSpPr>
            <p:spPr bwMode="auto">
              <a:xfrm>
                <a:off x="1653931" y="5195115"/>
                <a:ext cx="33225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5" name="正方形/長方形 144">
                <a:extLst>
                  <a:ext uri="{FF2B5EF4-FFF2-40B4-BE49-F238E27FC236}">
                    <a16:creationId xmlns:a16="http://schemas.microsoft.com/office/drawing/2014/main" id="{46B544EC-E7EB-4A12-80C7-CF4EF7A56B04}"/>
                  </a:ext>
                </a:extLst>
              </p:cNvPr>
              <p:cNvSpPr/>
              <p:nvPr/>
            </p:nvSpPr>
            <p:spPr>
              <a:xfrm>
                <a:off x="1763452" y="5149649"/>
                <a:ext cx="90930" cy="909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46" name="正方形/長方形 145">
                <a:extLst>
                  <a:ext uri="{FF2B5EF4-FFF2-40B4-BE49-F238E27FC236}">
                    <a16:creationId xmlns:a16="http://schemas.microsoft.com/office/drawing/2014/main" id="{A2183182-C7AB-4E92-ABC2-3ADB09EECCCA}"/>
                  </a:ext>
                </a:extLst>
              </p:cNvPr>
              <p:cNvSpPr/>
              <p:nvPr/>
            </p:nvSpPr>
            <p:spPr>
              <a:xfrm>
                <a:off x="1763452" y="5401271"/>
                <a:ext cx="90930" cy="909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47" name="正方形/長方形 146">
                <a:extLst>
                  <a:ext uri="{FF2B5EF4-FFF2-40B4-BE49-F238E27FC236}">
                    <a16:creationId xmlns:a16="http://schemas.microsoft.com/office/drawing/2014/main" id="{DBDFC87D-8F6F-471F-B670-85A5E649B379}"/>
                  </a:ext>
                </a:extLst>
              </p:cNvPr>
              <p:cNvSpPr/>
              <p:nvPr/>
            </p:nvSpPr>
            <p:spPr>
              <a:xfrm>
                <a:off x="1763451" y="5657360"/>
                <a:ext cx="90930" cy="9093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grpSp>
      <p:sp>
        <p:nvSpPr>
          <p:cNvPr id="149" name="テキスト ボックス 148">
            <a:extLst>
              <a:ext uri="{FF2B5EF4-FFF2-40B4-BE49-F238E27FC236}">
                <a16:creationId xmlns:a16="http://schemas.microsoft.com/office/drawing/2014/main" id="{51E90346-2F1C-4206-900D-11C43A47F589}"/>
              </a:ext>
            </a:extLst>
          </p:cNvPr>
          <p:cNvSpPr txBox="1"/>
          <p:nvPr/>
        </p:nvSpPr>
        <p:spPr>
          <a:xfrm>
            <a:off x="3115003" y="1253294"/>
            <a:ext cx="1018227" cy="369332"/>
          </a:xfrm>
          <a:prstGeom prst="rect">
            <a:avLst/>
          </a:prstGeom>
          <a:noFill/>
        </p:spPr>
        <p:txBody>
          <a:bodyPr wrap="none" rtlCol="0">
            <a:spAutoFit/>
          </a:bodyPr>
          <a:lstStyle/>
          <a:p>
            <a:r>
              <a:rPr lang="en-US" altLang="ja-JP" dirty="0">
                <a:latin typeface="Arial" panose="020B0604020202020204" pitchFamily="34" charset="0"/>
                <a:cs typeface="Arial" panose="020B0604020202020204" pitchFamily="34" charset="0"/>
              </a:rPr>
              <a:t>cisplatin</a:t>
            </a:r>
            <a:endParaRPr lang="ja-JP" altLang="en-US" dirty="0">
              <a:latin typeface="Arial" panose="020B0604020202020204" pitchFamily="34" charset="0"/>
              <a:cs typeface="Arial" panose="020B0604020202020204" pitchFamily="34" charset="0"/>
            </a:endParaRPr>
          </a:p>
        </p:txBody>
      </p:sp>
      <p:sp>
        <p:nvSpPr>
          <p:cNvPr id="150" name="テキスト ボックス 149">
            <a:extLst>
              <a:ext uri="{FF2B5EF4-FFF2-40B4-BE49-F238E27FC236}">
                <a16:creationId xmlns:a16="http://schemas.microsoft.com/office/drawing/2014/main" id="{ACA6C430-0E7C-466E-BAC5-09FB2912E65F}"/>
              </a:ext>
            </a:extLst>
          </p:cNvPr>
          <p:cNvSpPr txBox="1"/>
          <p:nvPr/>
        </p:nvSpPr>
        <p:spPr>
          <a:xfrm>
            <a:off x="3149573" y="1581733"/>
            <a:ext cx="787395" cy="369332"/>
          </a:xfrm>
          <a:prstGeom prst="rect">
            <a:avLst/>
          </a:prstGeom>
          <a:noFill/>
        </p:spPr>
        <p:txBody>
          <a:bodyPr wrap="none" rtlCol="0">
            <a:spAutoFit/>
          </a:bodyPr>
          <a:lstStyle/>
          <a:p>
            <a:r>
              <a:rPr lang="en-US" altLang="ja-JP" b="1" dirty="0">
                <a:latin typeface="Arial" panose="020B0604020202020204" pitchFamily="34" charset="0"/>
                <a:cs typeface="Arial" panose="020B0604020202020204" pitchFamily="34" charset="0"/>
              </a:rPr>
              <a:t>5-H-Y</a:t>
            </a:r>
            <a:endParaRPr lang="ja-JP" altLang="en-US" b="1" dirty="0">
              <a:latin typeface="Arial" panose="020B0604020202020204" pitchFamily="34" charset="0"/>
              <a:cs typeface="Arial" panose="020B0604020202020204" pitchFamily="34" charset="0"/>
            </a:endParaRPr>
          </a:p>
        </p:txBody>
      </p:sp>
      <p:sp>
        <p:nvSpPr>
          <p:cNvPr id="151" name="テキスト ボックス 150">
            <a:extLst>
              <a:ext uri="{FF2B5EF4-FFF2-40B4-BE49-F238E27FC236}">
                <a16:creationId xmlns:a16="http://schemas.microsoft.com/office/drawing/2014/main" id="{80930A35-F722-40F7-AC57-41DFFF555D4B}"/>
              </a:ext>
            </a:extLst>
          </p:cNvPr>
          <p:cNvSpPr txBox="1"/>
          <p:nvPr/>
        </p:nvSpPr>
        <p:spPr>
          <a:xfrm>
            <a:off x="3149572" y="1884696"/>
            <a:ext cx="710451" cy="369332"/>
          </a:xfrm>
          <a:prstGeom prst="rect">
            <a:avLst/>
          </a:prstGeom>
          <a:noFill/>
        </p:spPr>
        <p:txBody>
          <a:bodyPr wrap="none" rtlCol="0">
            <a:spAutoFit/>
          </a:bodyPr>
          <a:lstStyle/>
          <a:p>
            <a:r>
              <a:rPr lang="en-US" altLang="ja-JP" b="1" dirty="0">
                <a:latin typeface="Arial" panose="020B0604020202020204" pitchFamily="34" charset="0"/>
                <a:cs typeface="Arial" panose="020B0604020202020204" pitchFamily="34" charset="0"/>
              </a:rPr>
              <a:t>5-Me</a:t>
            </a:r>
            <a:endParaRPr lang="ja-JP" altLang="en-US" b="1" dirty="0">
              <a:latin typeface="Arial" panose="020B0604020202020204" pitchFamily="34" charset="0"/>
              <a:cs typeface="Arial" panose="020B0604020202020204" pitchFamily="34" charset="0"/>
            </a:endParaRPr>
          </a:p>
        </p:txBody>
      </p:sp>
      <p:sp>
        <p:nvSpPr>
          <p:cNvPr id="152" name="テキスト ボックス 151">
            <a:extLst>
              <a:ext uri="{FF2B5EF4-FFF2-40B4-BE49-F238E27FC236}">
                <a16:creationId xmlns:a16="http://schemas.microsoft.com/office/drawing/2014/main" id="{7874D80A-8BDA-4005-8D04-412AD16A34DF}"/>
              </a:ext>
            </a:extLst>
          </p:cNvPr>
          <p:cNvSpPr txBox="1"/>
          <p:nvPr/>
        </p:nvSpPr>
        <p:spPr>
          <a:xfrm>
            <a:off x="3149573" y="2189638"/>
            <a:ext cx="816249" cy="369332"/>
          </a:xfrm>
          <a:prstGeom prst="rect">
            <a:avLst/>
          </a:prstGeom>
          <a:noFill/>
        </p:spPr>
        <p:txBody>
          <a:bodyPr wrap="none" rtlCol="0">
            <a:spAutoFit/>
          </a:bodyPr>
          <a:lstStyle/>
          <a:p>
            <a:r>
              <a:rPr lang="en-US" altLang="ja-JP" b="1" dirty="0">
                <a:latin typeface="Arial" panose="020B0604020202020204" pitchFamily="34" charset="0"/>
                <a:cs typeface="Arial" panose="020B0604020202020204" pitchFamily="34" charset="0"/>
              </a:rPr>
              <a:t>5-Phe</a:t>
            </a:r>
            <a:endParaRPr lang="ja-JP" altLang="en-US" b="1" dirty="0">
              <a:latin typeface="Arial" panose="020B0604020202020204" pitchFamily="34" charset="0"/>
              <a:cs typeface="Arial" panose="020B0604020202020204" pitchFamily="34" charset="0"/>
            </a:endParaRPr>
          </a:p>
        </p:txBody>
      </p:sp>
      <p:sp>
        <p:nvSpPr>
          <p:cNvPr id="153" name="テキスト ボックス 152">
            <a:extLst>
              <a:ext uri="{FF2B5EF4-FFF2-40B4-BE49-F238E27FC236}">
                <a16:creationId xmlns:a16="http://schemas.microsoft.com/office/drawing/2014/main" id="{DA520CC8-52F4-459B-A31D-9C38DD73C67C}"/>
              </a:ext>
            </a:extLst>
          </p:cNvPr>
          <p:cNvSpPr txBox="1"/>
          <p:nvPr/>
        </p:nvSpPr>
        <p:spPr>
          <a:xfrm>
            <a:off x="3149573" y="2494580"/>
            <a:ext cx="915635" cy="369332"/>
          </a:xfrm>
          <a:prstGeom prst="rect">
            <a:avLst/>
          </a:prstGeom>
          <a:noFill/>
        </p:spPr>
        <p:txBody>
          <a:bodyPr wrap="none" rtlCol="0">
            <a:spAutoFit/>
          </a:bodyPr>
          <a:lstStyle/>
          <a:p>
            <a:r>
              <a:rPr lang="en-US" altLang="ja-JP" b="1" dirty="0">
                <a:latin typeface="Arial" panose="020B0604020202020204" pitchFamily="34" charset="0"/>
                <a:cs typeface="Arial" panose="020B0604020202020204" pitchFamily="34" charset="0"/>
              </a:rPr>
              <a:t>5-EtAc</a:t>
            </a:r>
            <a:endParaRPr lang="ja-JP" altLang="en-US" b="1" dirty="0">
              <a:latin typeface="Arial" panose="020B0604020202020204" pitchFamily="34" charset="0"/>
              <a:cs typeface="Arial" panose="020B0604020202020204" pitchFamily="34" charset="0"/>
            </a:endParaRPr>
          </a:p>
        </p:txBody>
      </p:sp>
      <p:sp>
        <p:nvSpPr>
          <p:cNvPr id="154" name="テキスト ボックス 153">
            <a:extLst>
              <a:ext uri="{FF2B5EF4-FFF2-40B4-BE49-F238E27FC236}">
                <a16:creationId xmlns:a16="http://schemas.microsoft.com/office/drawing/2014/main" id="{0DA904CD-CE02-452E-AFAE-616E85B1D272}"/>
              </a:ext>
            </a:extLst>
          </p:cNvPr>
          <p:cNvSpPr txBox="1"/>
          <p:nvPr/>
        </p:nvSpPr>
        <p:spPr>
          <a:xfrm>
            <a:off x="3149573" y="2785669"/>
            <a:ext cx="808235" cy="369332"/>
          </a:xfrm>
          <a:prstGeom prst="rect">
            <a:avLst/>
          </a:prstGeom>
          <a:noFill/>
        </p:spPr>
        <p:txBody>
          <a:bodyPr wrap="none" rtlCol="0">
            <a:spAutoFit/>
          </a:bodyPr>
          <a:lstStyle/>
          <a:p>
            <a:r>
              <a:rPr lang="en-US" altLang="ja-JP" b="1" dirty="0">
                <a:latin typeface="Arial" panose="020B0604020202020204" pitchFamily="34" charset="0"/>
                <a:cs typeface="Arial" panose="020B0604020202020204" pitchFamily="34" charset="0"/>
              </a:rPr>
              <a:t>5-Ace</a:t>
            </a:r>
            <a:endParaRPr lang="ja-JP" altLang="en-US" b="1" dirty="0">
              <a:latin typeface="Arial" panose="020B0604020202020204" pitchFamily="34" charset="0"/>
              <a:cs typeface="Arial" panose="020B0604020202020204" pitchFamily="34" charset="0"/>
            </a:endParaRPr>
          </a:p>
        </p:txBody>
      </p:sp>
      <p:grpSp>
        <p:nvGrpSpPr>
          <p:cNvPr id="155" name="グループ化 154">
            <a:extLst>
              <a:ext uri="{FF2B5EF4-FFF2-40B4-BE49-F238E27FC236}">
                <a16:creationId xmlns:a16="http://schemas.microsoft.com/office/drawing/2014/main" id="{38F91B1F-35EA-4966-A48C-618CB647564C}"/>
              </a:ext>
            </a:extLst>
          </p:cNvPr>
          <p:cNvGrpSpPr/>
          <p:nvPr/>
        </p:nvGrpSpPr>
        <p:grpSpPr>
          <a:xfrm>
            <a:off x="2778400" y="1674338"/>
            <a:ext cx="385368" cy="1344118"/>
            <a:chOff x="8072265" y="5940682"/>
            <a:chExt cx="341801" cy="1192161"/>
          </a:xfrm>
        </p:grpSpPr>
        <p:cxnSp>
          <p:nvCxnSpPr>
            <p:cNvPr id="156" name="直線コネクタ 155">
              <a:extLst>
                <a:ext uri="{FF2B5EF4-FFF2-40B4-BE49-F238E27FC236}">
                  <a16:creationId xmlns:a16="http://schemas.microsoft.com/office/drawing/2014/main" id="{40FF566A-9E1A-4283-9D69-31688EEC2C14}"/>
                </a:ext>
              </a:extLst>
            </p:cNvPr>
            <p:cNvCxnSpPr/>
            <p:nvPr/>
          </p:nvCxnSpPr>
          <p:spPr bwMode="auto">
            <a:xfrm>
              <a:off x="8072265" y="6271734"/>
              <a:ext cx="332259" cy="0"/>
            </a:xfrm>
            <a:prstGeom prst="line">
              <a:avLst/>
            </a:prstGeom>
            <a:ln w="19050">
              <a:solidFill>
                <a:srgbClr val="FF3399"/>
              </a:solidFill>
            </a:ln>
          </p:spPr>
          <p:style>
            <a:lnRef idx="1">
              <a:schemeClr val="accent1"/>
            </a:lnRef>
            <a:fillRef idx="0">
              <a:schemeClr val="accent1"/>
            </a:fillRef>
            <a:effectRef idx="0">
              <a:schemeClr val="accent1"/>
            </a:effectRef>
            <a:fontRef idx="minor">
              <a:schemeClr val="tx1"/>
            </a:fontRef>
          </p:style>
        </p:cxnSp>
        <p:cxnSp>
          <p:nvCxnSpPr>
            <p:cNvPr id="157" name="直線コネクタ 156">
              <a:extLst>
                <a:ext uri="{FF2B5EF4-FFF2-40B4-BE49-F238E27FC236}">
                  <a16:creationId xmlns:a16="http://schemas.microsoft.com/office/drawing/2014/main" id="{94025A29-E180-4099-9ED4-8E0147EDEA62}"/>
                </a:ext>
              </a:extLst>
            </p:cNvPr>
            <p:cNvCxnSpPr/>
            <p:nvPr/>
          </p:nvCxnSpPr>
          <p:spPr bwMode="auto">
            <a:xfrm>
              <a:off x="8081807" y="6548176"/>
              <a:ext cx="332259"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58" name="直線コネクタ 157">
              <a:extLst>
                <a:ext uri="{FF2B5EF4-FFF2-40B4-BE49-F238E27FC236}">
                  <a16:creationId xmlns:a16="http://schemas.microsoft.com/office/drawing/2014/main" id="{FD1F10D5-F9F5-4199-9AF9-9D294976C26C}"/>
                </a:ext>
              </a:extLst>
            </p:cNvPr>
            <p:cNvCxnSpPr/>
            <p:nvPr/>
          </p:nvCxnSpPr>
          <p:spPr bwMode="auto">
            <a:xfrm>
              <a:off x="8072265" y="6013796"/>
              <a:ext cx="332259"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9" name="直線コネクタ 158">
              <a:extLst>
                <a:ext uri="{FF2B5EF4-FFF2-40B4-BE49-F238E27FC236}">
                  <a16:creationId xmlns:a16="http://schemas.microsoft.com/office/drawing/2014/main" id="{6AF3B762-7ACD-484C-9C0C-AAF0440C8AC2}"/>
                </a:ext>
              </a:extLst>
            </p:cNvPr>
            <p:cNvCxnSpPr/>
            <p:nvPr/>
          </p:nvCxnSpPr>
          <p:spPr bwMode="auto">
            <a:xfrm>
              <a:off x="8081807" y="6806115"/>
              <a:ext cx="332259"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0" name="直線コネクタ 159">
              <a:extLst>
                <a:ext uri="{FF2B5EF4-FFF2-40B4-BE49-F238E27FC236}">
                  <a16:creationId xmlns:a16="http://schemas.microsoft.com/office/drawing/2014/main" id="{0A55D7D7-61B8-47D6-8F39-542B65E5BD44}"/>
                </a:ext>
              </a:extLst>
            </p:cNvPr>
            <p:cNvCxnSpPr/>
            <p:nvPr/>
          </p:nvCxnSpPr>
          <p:spPr bwMode="auto">
            <a:xfrm>
              <a:off x="8081807" y="7064053"/>
              <a:ext cx="332259"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61" name="円/楕円 104">
              <a:extLst>
                <a:ext uri="{FF2B5EF4-FFF2-40B4-BE49-F238E27FC236}">
                  <a16:creationId xmlns:a16="http://schemas.microsoft.com/office/drawing/2014/main" id="{6E836BEE-C20B-4FB1-AA8C-D207C4DD6C02}"/>
                </a:ext>
              </a:extLst>
            </p:cNvPr>
            <p:cNvSpPr/>
            <p:nvPr/>
          </p:nvSpPr>
          <p:spPr>
            <a:xfrm>
              <a:off x="8166076" y="5940682"/>
              <a:ext cx="149413" cy="14941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Arial" panose="020B0604020202020204" pitchFamily="34" charset="0"/>
                <a:cs typeface="Arial" panose="020B0604020202020204" pitchFamily="34" charset="0"/>
              </a:endParaRPr>
            </a:p>
          </p:txBody>
        </p:sp>
        <p:sp>
          <p:nvSpPr>
            <p:cNvPr id="173" name="ひし形 172">
              <a:extLst>
                <a:ext uri="{FF2B5EF4-FFF2-40B4-BE49-F238E27FC236}">
                  <a16:creationId xmlns:a16="http://schemas.microsoft.com/office/drawing/2014/main" id="{A6661866-5E2C-4E0E-A74F-F99EAC3FCFE8}"/>
                </a:ext>
              </a:extLst>
            </p:cNvPr>
            <p:cNvSpPr/>
            <p:nvPr/>
          </p:nvSpPr>
          <p:spPr>
            <a:xfrm>
              <a:off x="8163329" y="6728794"/>
              <a:ext cx="150600" cy="150600"/>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Arial" panose="020B0604020202020204" pitchFamily="34" charset="0"/>
                <a:cs typeface="Arial" panose="020B0604020202020204" pitchFamily="34" charset="0"/>
              </a:endParaRPr>
            </a:p>
          </p:txBody>
        </p:sp>
        <p:sp>
          <p:nvSpPr>
            <p:cNvPr id="174" name="円/楕円 107">
              <a:extLst>
                <a:ext uri="{FF2B5EF4-FFF2-40B4-BE49-F238E27FC236}">
                  <a16:creationId xmlns:a16="http://schemas.microsoft.com/office/drawing/2014/main" id="{303F5B94-E00B-4E59-9836-EDC5C5613E7A}"/>
                </a:ext>
              </a:extLst>
            </p:cNvPr>
            <p:cNvSpPr/>
            <p:nvPr/>
          </p:nvSpPr>
          <p:spPr>
            <a:xfrm>
              <a:off x="8163329" y="6983430"/>
              <a:ext cx="149413" cy="149413"/>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Arial" panose="020B0604020202020204" pitchFamily="34" charset="0"/>
                <a:cs typeface="Arial" panose="020B0604020202020204" pitchFamily="34" charset="0"/>
              </a:endParaRPr>
            </a:p>
          </p:txBody>
        </p:sp>
        <p:sp>
          <p:nvSpPr>
            <p:cNvPr id="175" name="テキスト ボックス 174">
              <a:extLst>
                <a:ext uri="{FF2B5EF4-FFF2-40B4-BE49-F238E27FC236}">
                  <a16:creationId xmlns:a16="http://schemas.microsoft.com/office/drawing/2014/main" id="{BAC2F056-600E-4CF9-BB7A-97004094ECBA}"/>
                </a:ext>
              </a:extLst>
            </p:cNvPr>
            <p:cNvSpPr txBox="1"/>
            <p:nvPr/>
          </p:nvSpPr>
          <p:spPr>
            <a:xfrm>
              <a:off x="8084554" y="6378878"/>
              <a:ext cx="317341" cy="300279"/>
            </a:xfrm>
            <a:prstGeom prst="rect">
              <a:avLst/>
            </a:prstGeom>
            <a:noFill/>
          </p:spPr>
          <p:txBody>
            <a:bodyPr wrap="none" rtlCol="0">
              <a:spAutoFit/>
            </a:bodyPr>
            <a:lstStyle/>
            <a:p>
              <a:r>
                <a:rPr lang="en-US" altLang="ja-JP" sz="1600" b="1" dirty="0">
                  <a:solidFill>
                    <a:srgbClr val="7030A0"/>
                  </a:solidFill>
                  <a:latin typeface="BIZ UDPゴシック" panose="020B0400000000000000" pitchFamily="50" charset="-128"/>
                  <a:ea typeface="BIZ UDPゴシック" panose="020B0400000000000000" pitchFamily="50" charset="-128"/>
                  <a:cs typeface="Arial" panose="020B0604020202020204" pitchFamily="34" charset="0"/>
                </a:rPr>
                <a:t>×</a:t>
              </a:r>
              <a:endParaRPr lang="ja-JP" altLang="en-US" sz="1600" b="1" dirty="0">
                <a:solidFill>
                  <a:srgbClr val="7030A0"/>
                </a:solidFill>
                <a:latin typeface="BIZ UDPゴシック" panose="020B0400000000000000" pitchFamily="50" charset="-128"/>
                <a:ea typeface="BIZ UDPゴシック" panose="020B0400000000000000" pitchFamily="50" charset="-128"/>
                <a:cs typeface="Arial" panose="020B0604020202020204" pitchFamily="34" charset="0"/>
              </a:endParaRPr>
            </a:p>
          </p:txBody>
        </p:sp>
      </p:grpSp>
      <p:cxnSp>
        <p:nvCxnSpPr>
          <p:cNvPr id="176" name="直線コネクタ 175">
            <a:extLst>
              <a:ext uri="{FF2B5EF4-FFF2-40B4-BE49-F238E27FC236}">
                <a16:creationId xmlns:a16="http://schemas.microsoft.com/office/drawing/2014/main" id="{19B5E86C-B142-4A2A-83D8-0AEE6192177B}"/>
              </a:ext>
            </a:extLst>
          </p:cNvPr>
          <p:cNvCxnSpPr/>
          <p:nvPr/>
        </p:nvCxnSpPr>
        <p:spPr bwMode="auto">
          <a:xfrm>
            <a:off x="2787516" y="1439495"/>
            <a:ext cx="360000" cy="0"/>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77" name="正方形/長方形 176">
            <a:extLst>
              <a:ext uri="{FF2B5EF4-FFF2-40B4-BE49-F238E27FC236}">
                <a16:creationId xmlns:a16="http://schemas.microsoft.com/office/drawing/2014/main" id="{5BB314FF-AF8A-4572-A1B9-3B4C8C2E36DB}"/>
              </a:ext>
            </a:extLst>
          </p:cNvPr>
          <p:cNvSpPr/>
          <p:nvPr/>
        </p:nvSpPr>
        <p:spPr>
          <a:xfrm>
            <a:off x="2889605" y="1370162"/>
            <a:ext cx="153781" cy="153781"/>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Arial" panose="020B0604020202020204" pitchFamily="34" charset="0"/>
              <a:cs typeface="Arial" panose="020B0604020202020204" pitchFamily="34" charset="0"/>
            </a:endParaRPr>
          </a:p>
        </p:txBody>
      </p:sp>
      <p:sp>
        <p:nvSpPr>
          <p:cNvPr id="178" name="二等辺三角形 177">
            <a:extLst>
              <a:ext uri="{FF2B5EF4-FFF2-40B4-BE49-F238E27FC236}">
                <a16:creationId xmlns:a16="http://schemas.microsoft.com/office/drawing/2014/main" id="{ABB1B198-6112-4BB5-8D05-0942B7AC101A}"/>
              </a:ext>
            </a:extLst>
          </p:cNvPr>
          <p:cNvSpPr/>
          <p:nvPr/>
        </p:nvSpPr>
        <p:spPr>
          <a:xfrm>
            <a:off x="2875652" y="1963834"/>
            <a:ext cx="172775" cy="148944"/>
          </a:xfrm>
          <a:prstGeom prst="triangle">
            <a:avLst/>
          </a:prstGeom>
          <a:solidFill>
            <a:srgbClr val="FF3399"/>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Arial" panose="020B0604020202020204" pitchFamily="34" charset="0"/>
              <a:cs typeface="Arial" panose="020B0604020202020204" pitchFamily="34" charset="0"/>
            </a:endParaRPr>
          </a:p>
        </p:txBody>
      </p:sp>
      <p:sp>
        <p:nvSpPr>
          <p:cNvPr id="179" name="テキスト ボックス 178">
            <a:extLst>
              <a:ext uri="{FF2B5EF4-FFF2-40B4-BE49-F238E27FC236}">
                <a16:creationId xmlns:a16="http://schemas.microsoft.com/office/drawing/2014/main" id="{A93BCA41-1E37-493F-B98B-A7267FE7B733}"/>
              </a:ext>
            </a:extLst>
          </p:cNvPr>
          <p:cNvSpPr txBox="1"/>
          <p:nvPr/>
        </p:nvSpPr>
        <p:spPr>
          <a:xfrm rot="16200000">
            <a:off x="132820" y="2545276"/>
            <a:ext cx="3490059" cy="584775"/>
          </a:xfrm>
          <a:prstGeom prst="rect">
            <a:avLst/>
          </a:prstGeom>
          <a:noFill/>
        </p:spPr>
        <p:txBody>
          <a:bodyPr wrap="none" rtlCol="0">
            <a:spAutoFit/>
          </a:bodyPr>
          <a:lstStyle/>
          <a:p>
            <a:pPr algn="ctr"/>
            <a:r>
              <a:rPr lang="en-US" altLang="ja-JP" sz="1600" dirty="0">
                <a:latin typeface="Arial" panose="020B0604020202020204" pitchFamily="34" charset="0"/>
                <a:cs typeface="Arial" panose="020B0604020202020204" pitchFamily="34" charset="0"/>
              </a:rPr>
              <a:t>Drug content</a:t>
            </a:r>
          </a:p>
          <a:p>
            <a:pPr algn="ctr"/>
            <a:r>
              <a:rPr lang="en-US" altLang="ja-JP" sz="1600" dirty="0">
                <a:latin typeface="Arial" panose="020B0604020202020204" pitchFamily="34" charset="0"/>
                <a:cs typeface="Arial" panose="020B0604020202020204" pitchFamily="34" charset="0"/>
              </a:rPr>
              <a:t>(x10</a:t>
            </a:r>
            <a:r>
              <a:rPr lang="en-US" altLang="ja-JP" sz="1600" baseline="30000" dirty="0">
                <a:latin typeface="Arial" panose="020B0604020202020204" pitchFamily="34" charset="0"/>
                <a:cs typeface="Arial" panose="020B0604020202020204" pitchFamily="34" charset="0"/>
              </a:rPr>
              <a:t>−2</a:t>
            </a:r>
            <a:r>
              <a:rPr lang="en-US" altLang="ja-JP" sz="1600" dirty="0">
                <a:latin typeface="Arial" panose="020B0604020202020204" pitchFamily="34" charset="0"/>
                <a:cs typeface="Arial" panose="020B0604020202020204" pitchFamily="34" charset="0"/>
              </a:rPr>
              <a:t> nmol Pt complex·(10</a:t>
            </a:r>
            <a:r>
              <a:rPr lang="en-US" altLang="ja-JP" sz="1600" baseline="30000" dirty="0">
                <a:latin typeface="Arial" panose="020B0604020202020204" pitchFamily="34" charset="0"/>
                <a:cs typeface="Arial" panose="020B0604020202020204" pitchFamily="34" charset="0"/>
              </a:rPr>
              <a:t>7</a:t>
            </a:r>
            <a:r>
              <a:rPr lang="en-US" altLang="ja-JP" sz="1600" dirty="0">
                <a:latin typeface="Arial" panose="020B0604020202020204" pitchFamily="34" charset="0"/>
                <a:cs typeface="Arial" panose="020B0604020202020204" pitchFamily="34" charset="0"/>
              </a:rPr>
              <a:t> cells)</a:t>
            </a:r>
            <a:r>
              <a:rPr lang="en-US" altLang="ja-JP" sz="1600" baseline="30000" dirty="0">
                <a:latin typeface="Arial" panose="020B0604020202020204" pitchFamily="34" charset="0"/>
                <a:cs typeface="Arial" panose="020B0604020202020204" pitchFamily="34" charset="0"/>
              </a:rPr>
              <a:t>−1</a:t>
            </a:r>
            <a:r>
              <a:rPr lang="en-US" altLang="ja-JP" sz="1600" dirty="0">
                <a:latin typeface="Arial" panose="020B0604020202020204" pitchFamily="34" charset="0"/>
                <a:cs typeface="Arial" panose="020B0604020202020204" pitchFamily="34" charset="0"/>
              </a:rPr>
              <a:t>)</a:t>
            </a:r>
            <a:endParaRPr lang="ja-JP" altLang="en-US" sz="1600" dirty="0">
              <a:latin typeface="Arial" panose="020B0604020202020204" pitchFamily="34" charset="0"/>
              <a:cs typeface="Arial" panose="020B0604020202020204" pitchFamily="34" charset="0"/>
            </a:endParaRPr>
          </a:p>
        </p:txBody>
      </p:sp>
      <p:sp>
        <p:nvSpPr>
          <p:cNvPr id="182" name="テキスト ボックス 181">
            <a:extLst>
              <a:ext uri="{FF2B5EF4-FFF2-40B4-BE49-F238E27FC236}">
                <a16:creationId xmlns:a16="http://schemas.microsoft.com/office/drawing/2014/main" id="{A60FF97F-0D2C-4919-9258-42DEF9F8A561}"/>
              </a:ext>
            </a:extLst>
          </p:cNvPr>
          <p:cNvSpPr txBox="1"/>
          <p:nvPr/>
        </p:nvSpPr>
        <p:spPr>
          <a:xfrm>
            <a:off x="8436622" y="4961970"/>
            <a:ext cx="2172390" cy="369332"/>
          </a:xfrm>
          <a:prstGeom prst="rect">
            <a:avLst/>
          </a:prstGeom>
          <a:noFill/>
        </p:spPr>
        <p:txBody>
          <a:bodyPr wrap="none" rtlCol="0">
            <a:spAutoFit/>
          </a:bodyPr>
          <a:lstStyle/>
          <a:p>
            <a:r>
              <a:rPr lang="en-US" altLang="ja-JP" dirty="0">
                <a:latin typeface="Arial" panose="020B0604020202020204" pitchFamily="34" charset="0"/>
                <a:ea typeface="Meiryo UI" panose="020B0604030504040204" pitchFamily="50" charset="-128"/>
                <a:cs typeface="Arial" panose="020B0604020202020204" pitchFamily="34" charset="0"/>
              </a:rPr>
              <a:t>n = 3, mean ± S.D.</a:t>
            </a:r>
            <a:endParaRPr lang="ja-JP" altLang="en-US" dirty="0">
              <a:latin typeface="Arial" panose="020B0604020202020204" pitchFamily="34" charset="0"/>
              <a:ea typeface="Meiryo UI" panose="020B0604030504040204" pitchFamily="50" charset="-128"/>
              <a:cs typeface="Arial" panose="020B0604020202020204" pitchFamily="34" charset="0"/>
            </a:endParaRPr>
          </a:p>
        </p:txBody>
      </p:sp>
      <p:sp>
        <p:nvSpPr>
          <p:cNvPr id="183" name="テキスト ボックス 182">
            <a:extLst>
              <a:ext uri="{FF2B5EF4-FFF2-40B4-BE49-F238E27FC236}">
                <a16:creationId xmlns:a16="http://schemas.microsoft.com/office/drawing/2014/main" id="{6D9360E4-D5AA-4565-87E9-93D5A56902A5}"/>
              </a:ext>
            </a:extLst>
          </p:cNvPr>
          <p:cNvSpPr txBox="1"/>
          <p:nvPr/>
        </p:nvSpPr>
        <p:spPr>
          <a:xfrm>
            <a:off x="5877701" y="4946581"/>
            <a:ext cx="1128963" cy="400110"/>
          </a:xfrm>
          <a:prstGeom prst="rect">
            <a:avLst/>
          </a:prstGeom>
          <a:noFill/>
        </p:spPr>
        <p:txBody>
          <a:bodyPr wrap="none" rtlCol="0">
            <a:spAutoFit/>
          </a:bodyPr>
          <a:lstStyle/>
          <a:p>
            <a:r>
              <a:rPr lang="en-US" altLang="ja-JP" sz="2000" dirty="0">
                <a:latin typeface="Arial" panose="020B0604020202020204" pitchFamily="34" charset="0"/>
                <a:ea typeface="Meiryo UI" panose="020B0604030504040204" pitchFamily="50" charset="-128"/>
                <a:cs typeface="Arial" panose="020B0604020202020204" pitchFamily="34" charset="0"/>
              </a:rPr>
              <a:t>Time (h)</a:t>
            </a:r>
            <a:endParaRPr lang="ja-JP" altLang="en-US" sz="2000" dirty="0">
              <a:latin typeface="Arial" panose="020B0604020202020204" pitchFamily="34" charset="0"/>
              <a:ea typeface="Meiryo UI" panose="020B0604030504040204" pitchFamily="50" charset="-128"/>
              <a:cs typeface="Arial" panose="020B0604020202020204" pitchFamily="34" charset="0"/>
            </a:endParaRPr>
          </a:p>
        </p:txBody>
      </p:sp>
      <p:sp>
        <p:nvSpPr>
          <p:cNvPr id="184" name="テキスト ボックス 183">
            <a:extLst>
              <a:ext uri="{FF2B5EF4-FFF2-40B4-BE49-F238E27FC236}">
                <a16:creationId xmlns:a16="http://schemas.microsoft.com/office/drawing/2014/main" id="{F08EF96E-CFF9-4244-BD23-A0BCC7AEA022}"/>
              </a:ext>
            </a:extLst>
          </p:cNvPr>
          <p:cNvSpPr txBox="1"/>
          <p:nvPr/>
        </p:nvSpPr>
        <p:spPr>
          <a:xfrm>
            <a:off x="1124874" y="5624982"/>
            <a:ext cx="5229317" cy="725904"/>
          </a:xfrm>
          <a:prstGeom prst="rect">
            <a:avLst/>
          </a:prstGeom>
          <a:noFill/>
        </p:spPr>
        <p:txBody>
          <a:bodyPr wrap="none" rtlCol="0">
            <a:spAutoFit/>
          </a:bodyPr>
          <a:lstStyle/>
          <a:p>
            <a:pPr>
              <a:lnSpc>
                <a:spcPts val="2600"/>
              </a:lnSpc>
            </a:pPr>
            <a:r>
              <a:rPr lang="ja-JP" altLang="en-US" dirty="0">
                <a:solidFill>
                  <a:srgbClr val="0000CC"/>
                </a:solidFill>
                <a:latin typeface="Arial" panose="020B0604020202020204" pitchFamily="34" charset="0"/>
                <a:cs typeface="Arial" panose="020B0604020202020204" pitchFamily="34" charset="0"/>
              </a:rPr>
              <a:t>■</a:t>
            </a:r>
            <a:r>
              <a:rPr lang="ja-JP" altLang="en-US" dirty="0">
                <a:latin typeface="Arial" panose="020B0604020202020204" pitchFamily="34" charset="0"/>
                <a:cs typeface="Arial" panose="020B0604020202020204" pitchFamily="34" charset="0"/>
              </a:rPr>
              <a:t>　シスプラチン耐性克服に関与</a:t>
            </a:r>
            <a:endParaRPr lang="en-US" altLang="ja-JP" dirty="0">
              <a:latin typeface="Arial" panose="020B0604020202020204" pitchFamily="34" charset="0"/>
              <a:cs typeface="Arial" panose="020B0604020202020204" pitchFamily="34" charset="0"/>
            </a:endParaRPr>
          </a:p>
          <a:p>
            <a:pPr>
              <a:lnSpc>
                <a:spcPts val="2600"/>
              </a:lnSpc>
            </a:pPr>
            <a:r>
              <a:rPr lang="ja-JP" altLang="en-US" dirty="0">
                <a:solidFill>
                  <a:srgbClr val="0000CC"/>
                </a:solidFill>
                <a:latin typeface="Arial" panose="020B0604020202020204" pitchFamily="34" charset="0"/>
                <a:cs typeface="Arial" panose="020B0604020202020204" pitchFamily="34" charset="0"/>
              </a:rPr>
              <a:t>■</a:t>
            </a:r>
            <a:r>
              <a:rPr lang="ja-JP" altLang="en-US" dirty="0">
                <a:latin typeface="Arial" panose="020B0604020202020204" pitchFamily="34" charset="0"/>
                <a:cs typeface="Arial" panose="020B0604020202020204" pitchFamily="34" charset="0"/>
              </a:rPr>
              <a:t>　シスプラチンとは異なる細胞内蓄積メカニズム？</a:t>
            </a:r>
            <a:endParaRPr lang="en-US" altLang="ja-JP"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676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4037248509"/>
              </p:ext>
            </p:extLst>
          </p:nvPr>
        </p:nvGraphicFramePr>
        <p:xfrm>
          <a:off x="4658547" y="4461417"/>
          <a:ext cx="6096000" cy="195580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r>
                        <a:rPr kumimoji="1" lang="en-US" altLang="ja-JP" dirty="0">
                          <a:latin typeface="Arial" panose="020B0604020202020204" pitchFamily="34" charset="0"/>
                          <a:ea typeface="+mn-ea"/>
                          <a:cs typeface="Arial" panose="020B0604020202020204" pitchFamily="34" charset="0"/>
                        </a:rPr>
                        <a:t>complex</a:t>
                      </a:r>
                      <a:endParaRPr kumimoji="1" lang="ja-JP" altLang="en-US" dirty="0">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1" dirty="0">
                          <a:latin typeface="Arial" panose="020B0604020202020204" pitchFamily="34" charset="0"/>
                          <a:cs typeface="Arial" panose="020B0604020202020204" pitchFamily="34" charset="0"/>
                        </a:rPr>
                        <a:t>HCT116W</a:t>
                      </a:r>
                      <a:endParaRPr kumimoji="1" lang="ja-JP" altLang="en-US" sz="1800" b="1"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1" dirty="0">
                          <a:solidFill>
                            <a:schemeClr val="accent2"/>
                          </a:solidFill>
                          <a:latin typeface="Arial" panose="020B0604020202020204" pitchFamily="34" charset="0"/>
                          <a:cs typeface="Arial" panose="020B0604020202020204" pitchFamily="34" charset="0"/>
                        </a:rPr>
                        <a:t>HCT116R</a:t>
                      </a:r>
                      <a:endParaRPr kumimoji="1" lang="ja-JP" altLang="en-US" sz="1800" b="1" dirty="0">
                        <a:solidFill>
                          <a:schemeClr val="accent2"/>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r>
                        <a:rPr kumimoji="1" lang="en-US" altLang="ja-JP" sz="2000" b="1" dirty="0">
                          <a:latin typeface="Arial" panose="020B0604020202020204" pitchFamily="34" charset="0"/>
                          <a:cs typeface="Arial" panose="020B0604020202020204" pitchFamily="34" charset="0"/>
                        </a:rPr>
                        <a:t>cisplatin</a:t>
                      </a:r>
                      <a:endParaRPr kumimoji="1" lang="ja-JP" altLang="en-US" sz="2000" b="1" dirty="0">
                        <a:latin typeface="Arial" panose="020B0604020202020204" pitchFamily="34" charset="0"/>
                        <a:cs typeface="Arial" panose="020B0604020202020204" pitchFamily="34" charset="0"/>
                      </a:endParaRPr>
                    </a:p>
                  </a:txBody>
                  <a:tcPr/>
                </a:tc>
                <a:tc>
                  <a:txBody>
                    <a:bodyPr/>
                    <a:lstStyle/>
                    <a:p>
                      <a:pPr algn="ctr"/>
                      <a:r>
                        <a:rPr kumimoji="1" lang="en-US" altLang="ja-JP" sz="2000" dirty="0">
                          <a:latin typeface="Arial" panose="020B0604020202020204" pitchFamily="34" charset="0"/>
                          <a:ea typeface="+mn-ea"/>
                          <a:cs typeface="Arial" panose="020B0604020202020204" pitchFamily="34" charset="0"/>
                        </a:rPr>
                        <a:t>5.6 ± 1.8</a:t>
                      </a:r>
                      <a:endParaRPr kumimoji="1" lang="ja-JP" altLang="en-US" sz="2000" dirty="0">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latin typeface="Arial" panose="020B0604020202020204" pitchFamily="34" charset="0"/>
                          <a:ea typeface="+mn-ea"/>
                          <a:cs typeface="Arial" panose="020B0604020202020204" pitchFamily="34" charset="0"/>
                        </a:rPr>
                        <a:t>11 ± 5</a:t>
                      </a:r>
                      <a:endParaRPr kumimoji="1" lang="ja-JP" altLang="en-US" sz="2000" dirty="0">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1"/>
                  </a:ext>
                </a:extLst>
              </a:tr>
              <a:tr h="370840">
                <a:tc>
                  <a:txBody>
                    <a:bodyPr/>
                    <a:lstStyle/>
                    <a:p>
                      <a:r>
                        <a:rPr kumimoji="1" lang="en-US" altLang="ja-JP" sz="2000" b="1" dirty="0">
                          <a:solidFill>
                            <a:srgbClr val="FF0000"/>
                          </a:solidFill>
                          <a:latin typeface="Arial" panose="020B0604020202020204" pitchFamily="34" charset="0"/>
                          <a:cs typeface="Arial" panose="020B0604020202020204" pitchFamily="34" charset="0"/>
                        </a:rPr>
                        <a:t>carboplatin</a:t>
                      </a:r>
                      <a:endParaRPr kumimoji="1" lang="ja-JP" altLang="en-US" sz="2000" b="1" dirty="0">
                        <a:solidFill>
                          <a:srgbClr val="FF0000"/>
                        </a:solidFill>
                        <a:latin typeface="Arial" panose="020B0604020202020204" pitchFamily="34" charset="0"/>
                        <a:cs typeface="Arial" panose="020B0604020202020204" pitchFamily="34" charset="0"/>
                      </a:endParaRPr>
                    </a:p>
                  </a:txBody>
                  <a:tcPr/>
                </a:tc>
                <a:tc>
                  <a:txBody>
                    <a:bodyPr/>
                    <a:lstStyle/>
                    <a:p>
                      <a:pPr algn="ctr"/>
                      <a:r>
                        <a:rPr kumimoji="1" lang="en-US" altLang="ja-JP" sz="2000" dirty="0">
                          <a:latin typeface="Arial" panose="020B0604020202020204" pitchFamily="34" charset="0"/>
                          <a:ea typeface="+mn-ea"/>
                          <a:cs typeface="Arial" panose="020B0604020202020204" pitchFamily="34" charset="0"/>
                        </a:rPr>
                        <a:t>&lt; 0</a:t>
                      </a:r>
                      <a:endParaRPr kumimoji="1" lang="ja-JP" altLang="en-US" sz="2000" dirty="0">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latin typeface="Arial" panose="020B0604020202020204" pitchFamily="34" charset="0"/>
                          <a:ea typeface="+mn-ea"/>
                          <a:cs typeface="Arial" panose="020B0604020202020204" pitchFamily="34" charset="0"/>
                        </a:rPr>
                        <a:t>1.2 ± 5.2</a:t>
                      </a:r>
                      <a:endParaRPr kumimoji="1" lang="ja-JP" altLang="en-US" sz="2000" dirty="0">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2"/>
                  </a:ext>
                </a:extLst>
              </a:tr>
              <a:tr h="370840">
                <a:tc>
                  <a:txBody>
                    <a:bodyPr/>
                    <a:lstStyle/>
                    <a:p>
                      <a:r>
                        <a:rPr lang="en-US" altLang="ja-JP" sz="2000" b="1" dirty="0" err="1">
                          <a:solidFill>
                            <a:srgbClr val="0000FF"/>
                          </a:solidFill>
                          <a:latin typeface="Arial" panose="020B0604020202020204" pitchFamily="34" charset="0"/>
                          <a:cs typeface="Arial" panose="020B0604020202020204" pitchFamily="34" charset="0"/>
                        </a:rPr>
                        <a:t>oxaliplatin</a:t>
                      </a:r>
                      <a:endParaRPr kumimoji="1" lang="ja-JP" altLang="en-US" sz="2000" b="1" dirty="0">
                        <a:solidFill>
                          <a:srgbClr val="0000FF"/>
                        </a:solidFill>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latin typeface="Arial" panose="020B0604020202020204" pitchFamily="34" charset="0"/>
                          <a:ea typeface="+mn-ea"/>
                          <a:cs typeface="Arial" panose="020B0604020202020204" pitchFamily="34" charset="0"/>
                        </a:rPr>
                        <a:t>5.9 ± 4.8</a:t>
                      </a:r>
                      <a:endParaRPr kumimoji="1" lang="ja-JP" altLang="en-US" sz="2000" dirty="0">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latin typeface="Arial" panose="020B0604020202020204" pitchFamily="34" charset="0"/>
                          <a:ea typeface="+mn-ea"/>
                          <a:cs typeface="Arial" panose="020B0604020202020204" pitchFamily="34" charset="0"/>
                        </a:rPr>
                        <a:t>18 ± 18</a:t>
                      </a:r>
                      <a:endParaRPr kumimoji="1" lang="ja-JP" altLang="en-US" sz="2000" dirty="0">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3"/>
                  </a:ext>
                </a:extLst>
              </a:tr>
              <a:tr h="370840">
                <a:tc>
                  <a:txBody>
                    <a:bodyPr/>
                    <a:lstStyle/>
                    <a:p>
                      <a:r>
                        <a:rPr kumimoji="1" lang="en-US" altLang="ja-JP" sz="2000" b="1" dirty="0">
                          <a:solidFill>
                            <a:srgbClr val="00B050"/>
                          </a:solidFill>
                          <a:latin typeface="Arial" panose="020B0604020202020204" pitchFamily="34" charset="0"/>
                          <a:cs typeface="Arial" panose="020B0604020202020204" pitchFamily="34" charset="0"/>
                        </a:rPr>
                        <a:t>5-H-Y</a:t>
                      </a:r>
                      <a:endParaRPr kumimoji="1" lang="ja-JP" altLang="en-US" sz="2000" b="1" dirty="0">
                        <a:solidFill>
                          <a:srgbClr val="00B050"/>
                        </a:solidFill>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latin typeface="Arial" panose="020B0604020202020204" pitchFamily="34" charset="0"/>
                          <a:ea typeface="+mn-ea"/>
                          <a:cs typeface="Arial" panose="020B0604020202020204" pitchFamily="34" charset="0"/>
                        </a:rPr>
                        <a:t>116 ± 10</a:t>
                      </a:r>
                      <a:endParaRPr kumimoji="1" lang="ja-JP" altLang="en-US" sz="2000" dirty="0">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latin typeface="Arial" panose="020B0604020202020204" pitchFamily="34" charset="0"/>
                          <a:ea typeface="+mn-ea"/>
                          <a:cs typeface="Arial" panose="020B0604020202020204" pitchFamily="34" charset="0"/>
                        </a:rPr>
                        <a:t>51 ± 7</a:t>
                      </a:r>
                    </a:p>
                  </a:txBody>
                  <a:tcPr/>
                </a:tc>
                <a:extLst>
                  <a:ext uri="{0D108BD9-81ED-4DB2-BD59-A6C34878D82A}">
                    <a16:rowId xmlns:a16="http://schemas.microsoft.com/office/drawing/2014/main" val="10004"/>
                  </a:ext>
                </a:extLst>
              </a:tr>
            </a:tbl>
          </a:graphicData>
        </a:graphic>
      </p:graphicFrame>
      <p:sp>
        <p:nvSpPr>
          <p:cNvPr id="8" name="テキスト ボックス 7"/>
          <p:cNvSpPr txBox="1"/>
          <p:nvPr/>
        </p:nvSpPr>
        <p:spPr>
          <a:xfrm>
            <a:off x="2500859" y="1067277"/>
            <a:ext cx="7170999" cy="369332"/>
          </a:xfrm>
          <a:prstGeom prst="rect">
            <a:avLst/>
          </a:prstGeom>
          <a:noFill/>
        </p:spPr>
        <p:txBody>
          <a:bodyPr wrap="square" rtlCol="0">
            <a:spAutoFit/>
          </a:bodyPr>
          <a:lstStyle/>
          <a:p>
            <a:pPr algn="ctr">
              <a:defRPr sz="1800" b="0" i="0" u="none" strike="noStrike" kern="1200" spc="0" baseline="0">
                <a:solidFill>
                  <a:prstClr val="black">
                    <a:lumMod val="65000"/>
                    <a:lumOff val="35000"/>
                  </a:prstClr>
                </a:solidFill>
                <a:latin typeface="+mn-lt"/>
                <a:ea typeface="+mn-ea"/>
                <a:cs typeface="+mn-cs"/>
              </a:defRPr>
            </a:pPr>
            <a:r>
              <a:rPr lang="en-US" altLang="ja-JP" dirty="0">
                <a:latin typeface="Arial" panose="020B0604020202020204" pitchFamily="34" charset="0"/>
                <a:cs typeface="Arial" panose="020B0604020202020204" pitchFamily="34" charset="0"/>
              </a:rPr>
              <a:t>oxaliplatin </a:t>
            </a:r>
            <a:r>
              <a:rPr lang="ja-JP" altLang="en-US" dirty="0">
                <a:latin typeface="Arial" panose="020B0604020202020204" pitchFamily="34" charset="0"/>
                <a:cs typeface="Arial" panose="020B0604020202020204" pitchFamily="34" charset="0"/>
              </a:rPr>
              <a:t>感受性 </a:t>
            </a:r>
            <a:r>
              <a:rPr lang="en-US" altLang="ja-JP" dirty="0">
                <a:latin typeface="Arial" panose="020B0604020202020204" pitchFamily="34" charset="0"/>
                <a:cs typeface="Arial" panose="020B0604020202020204" pitchFamily="34" charset="0"/>
              </a:rPr>
              <a:t>/ </a:t>
            </a:r>
            <a:r>
              <a:rPr lang="ja-JP" altLang="en-US" dirty="0">
                <a:latin typeface="Arial" panose="020B0604020202020204" pitchFamily="34" charset="0"/>
                <a:cs typeface="Arial" panose="020B0604020202020204" pitchFamily="34" charset="0"/>
              </a:rPr>
              <a:t>耐性細胞における暴露 </a:t>
            </a:r>
            <a:r>
              <a:rPr lang="en-US" altLang="ja-JP" dirty="0">
                <a:latin typeface="Arial" panose="020B0604020202020204" pitchFamily="34" charset="0"/>
                <a:cs typeface="Arial" panose="020B0604020202020204" pitchFamily="34" charset="0"/>
              </a:rPr>
              <a:t>6 </a:t>
            </a:r>
            <a:r>
              <a:rPr lang="ja-JP" altLang="en-US" dirty="0">
                <a:latin typeface="Arial" panose="020B0604020202020204" pitchFamily="34" charset="0"/>
                <a:cs typeface="Arial" panose="020B0604020202020204" pitchFamily="34" charset="0"/>
              </a:rPr>
              <a:t>時間後の白金錯体量</a:t>
            </a:r>
          </a:p>
        </p:txBody>
      </p:sp>
      <p:grpSp>
        <p:nvGrpSpPr>
          <p:cNvPr id="2" name="グループ化 1"/>
          <p:cNvGrpSpPr/>
          <p:nvPr/>
        </p:nvGrpSpPr>
        <p:grpSpPr>
          <a:xfrm>
            <a:off x="2231980" y="1316262"/>
            <a:ext cx="7357790" cy="3210026"/>
            <a:chOff x="2371494" y="893541"/>
            <a:chExt cx="4221840" cy="3523476"/>
          </a:xfrm>
        </p:grpSpPr>
        <p:graphicFrame>
          <p:nvGraphicFramePr>
            <p:cNvPr id="7" name="グラフ 6"/>
            <p:cNvGraphicFramePr>
              <a:graphicFrameLocks/>
            </p:cNvGraphicFramePr>
            <p:nvPr>
              <p:extLst>
                <p:ext uri="{D42A27DB-BD31-4B8C-83A1-F6EECF244321}">
                  <p14:modId xmlns:p14="http://schemas.microsoft.com/office/powerpoint/2010/main" val="1034149388"/>
                </p:ext>
              </p:extLst>
            </p:nvPr>
          </p:nvGraphicFramePr>
          <p:xfrm>
            <a:off x="2572877" y="1185089"/>
            <a:ext cx="4020457" cy="3231928"/>
          </p:xfrm>
          <a:graphic>
            <a:graphicData uri="http://schemas.openxmlformats.org/drawingml/2006/chart">
              <c:chart xmlns:c="http://schemas.openxmlformats.org/drawingml/2006/chart" xmlns:r="http://schemas.openxmlformats.org/officeDocument/2006/relationships" r:id="rId3"/>
            </a:graphicData>
          </a:graphic>
        </p:graphicFrame>
        <p:sp>
          <p:nvSpPr>
            <p:cNvPr id="13" name="テキスト ボックス 12"/>
            <p:cNvSpPr txBox="1"/>
            <p:nvPr/>
          </p:nvSpPr>
          <p:spPr>
            <a:xfrm>
              <a:off x="2893233" y="3548618"/>
              <a:ext cx="242181" cy="347488"/>
            </a:xfrm>
            <a:prstGeom prst="rect">
              <a:avLst/>
            </a:prstGeom>
            <a:noFill/>
          </p:spPr>
          <p:txBody>
            <a:bodyPr wrap="square" rtlCol="0">
              <a:spAutoFit/>
            </a:bodyPr>
            <a:lstStyle/>
            <a:p>
              <a:r>
                <a:rPr lang="en-US" altLang="ja-JP" dirty="0">
                  <a:latin typeface="Arial" panose="020B0604020202020204" pitchFamily="34" charset="0"/>
                  <a:cs typeface="Arial" panose="020B0604020202020204" pitchFamily="34" charset="0"/>
                </a:rPr>
                <a:t>0</a:t>
              </a:r>
              <a:endParaRPr lang="ja-JP" altLang="en-US" dirty="0">
                <a:latin typeface="Arial" panose="020B0604020202020204" pitchFamily="34" charset="0"/>
                <a:cs typeface="Arial" panose="020B0604020202020204" pitchFamily="34" charset="0"/>
              </a:endParaRPr>
            </a:p>
          </p:txBody>
        </p:sp>
        <p:sp>
          <p:nvSpPr>
            <p:cNvPr id="14" name="テキスト ボックス 13"/>
            <p:cNvSpPr txBox="1"/>
            <p:nvPr/>
          </p:nvSpPr>
          <p:spPr>
            <a:xfrm>
              <a:off x="2808188" y="2873007"/>
              <a:ext cx="483519" cy="347488"/>
            </a:xfrm>
            <a:prstGeom prst="rect">
              <a:avLst/>
            </a:prstGeom>
            <a:noFill/>
          </p:spPr>
          <p:txBody>
            <a:bodyPr wrap="square" rtlCol="0">
              <a:spAutoFit/>
            </a:bodyPr>
            <a:lstStyle/>
            <a:p>
              <a:r>
                <a:rPr lang="en-US" altLang="ja-JP" dirty="0">
                  <a:latin typeface="Arial" panose="020B0604020202020204" pitchFamily="34" charset="0"/>
                  <a:cs typeface="Arial" panose="020B0604020202020204" pitchFamily="34" charset="0"/>
                </a:rPr>
                <a:t>40</a:t>
              </a:r>
              <a:endParaRPr lang="ja-JP" altLang="en-US" dirty="0">
                <a:latin typeface="Arial" panose="020B0604020202020204" pitchFamily="34" charset="0"/>
                <a:cs typeface="Arial" panose="020B0604020202020204" pitchFamily="34" charset="0"/>
              </a:endParaRPr>
            </a:p>
          </p:txBody>
        </p:sp>
        <p:sp>
          <p:nvSpPr>
            <p:cNvPr id="15" name="テキスト ボックス 14"/>
            <p:cNvSpPr txBox="1"/>
            <p:nvPr/>
          </p:nvSpPr>
          <p:spPr>
            <a:xfrm>
              <a:off x="2808188" y="2197395"/>
              <a:ext cx="483519" cy="347488"/>
            </a:xfrm>
            <a:prstGeom prst="rect">
              <a:avLst/>
            </a:prstGeom>
            <a:noFill/>
          </p:spPr>
          <p:txBody>
            <a:bodyPr wrap="square" rtlCol="0">
              <a:spAutoFit/>
            </a:bodyPr>
            <a:lstStyle/>
            <a:p>
              <a:r>
                <a:rPr lang="en-US" altLang="ja-JP" dirty="0">
                  <a:latin typeface="Arial" panose="020B0604020202020204" pitchFamily="34" charset="0"/>
                  <a:cs typeface="Arial" panose="020B0604020202020204" pitchFamily="34" charset="0"/>
                </a:rPr>
                <a:t>80</a:t>
              </a:r>
              <a:endParaRPr lang="ja-JP" altLang="en-US" dirty="0">
                <a:latin typeface="Arial" panose="020B0604020202020204" pitchFamily="34" charset="0"/>
                <a:cs typeface="Arial" panose="020B0604020202020204" pitchFamily="34" charset="0"/>
              </a:endParaRPr>
            </a:p>
          </p:txBody>
        </p:sp>
        <p:sp>
          <p:nvSpPr>
            <p:cNvPr id="16" name="テキスト ボックス 15"/>
            <p:cNvSpPr txBox="1"/>
            <p:nvPr/>
          </p:nvSpPr>
          <p:spPr>
            <a:xfrm>
              <a:off x="2734668" y="1526090"/>
              <a:ext cx="483519" cy="347488"/>
            </a:xfrm>
            <a:prstGeom prst="rect">
              <a:avLst/>
            </a:prstGeom>
            <a:noFill/>
          </p:spPr>
          <p:txBody>
            <a:bodyPr wrap="square" rtlCol="0">
              <a:spAutoFit/>
            </a:bodyPr>
            <a:lstStyle/>
            <a:p>
              <a:r>
                <a:rPr lang="en-US" altLang="ja-JP" dirty="0">
                  <a:latin typeface="Arial" panose="020B0604020202020204" pitchFamily="34" charset="0"/>
                  <a:cs typeface="Arial" panose="020B0604020202020204" pitchFamily="34" charset="0"/>
                </a:rPr>
                <a:t>120</a:t>
              </a:r>
              <a:endParaRPr lang="ja-JP" altLang="en-US" dirty="0">
                <a:latin typeface="Arial" panose="020B0604020202020204" pitchFamily="34" charset="0"/>
                <a:cs typeface="Arial" panose="020B0604020202020204" pitchFamily="34" charset="0"/>
              </a:endParaRPr>
            </a:p>
          </p:txBody>
        </p:sp>
        <p:sp>
          <p:nvSpPr>
            <p:cNvPr id="17" name="正方形/長方形 16"/>
            <p:cNvSpPr/>
            <p:nvPr/>
          </p:nvSpPr>
          <p:spPr>
            <a:xfrm rot="16200000">
              <a:off x="984122" y="2280913"/>
              <a:ext cx="3145603" cy="370859"/>
            </a:xfrm>
            <a:prstGeom prst="rect">
              <a:avLst/>
            </a:prstGeom>
          </p:spPr>
          <p:txBody>
            <a:bodyPr wrap="square">
              <a:spAutoFit/>
            </a:bodyPr>
            <a:lstStyle/>
            <a:p>
              <a:pPr algn="ctr"/>
              <a:r>
                <a:rPr lang="ja-JP" altLang="en-US" dirty="0">
                  <a:latin typeface="Arial" panose="020B0604020202020204" pitchFamily="34" charset="0"/>
                  <a:cs typeface="Arial" panose="020B0604020202020204" pitchFamily="34" charset="0"/>
                </a:rPr>
                <a:t>Pt </a:t>
              </a:r>
              <a:r>
                <a:rPr lang="en-US" altLang="ja-JP" dirty="0">
                  <a:latin typeface="Arial" panose="020B0604020202020204" pitchFamily="34" charset="0"/>
                  <a:cs typeface="Arial" panose="020B0604020202020204" pitchFamily="34" charset="0"/>
                </a:rPr>
                <a:t>complex</a:t>
              </a:r>
            </a:p>
            <a:p>
              <a:pPr algn="ctr"/>
              <a:r>
                <a:rPr lang="en-US" altLang="ja-JP" dirty="0">
                  <a:latin typeface="Arial" panose="020B0604020202020204" pitchFamily="34" charset="0"/>
                  <a:cs typeface="Arial" panose="020B0604020202020204" pitchFamily="34" charset="0"/>
                </a:rPr>
                <a:t>(p</a:t>
              </a:r>
              <a:r>
                <a:rPr lang="ja-JP" altLang="en-US" dirty="0">
                  <a:latin typeface="Arial" panose="020B0604020202020204" pitchFamily="34" charset="0"/>
                  <a:cs typeface="Arial" panose="020B0604020202020204" pitchFamily="34" charset="0"/>
                </a:rPr>
                <a:t>mol・</a:t>
              </a:r>
              <a:r>
                <a:rPr lang="en-US" altLang="ja-JP" dirty="0">
                  <a:latin typeface="Arial" panose="020B0604020202020204" pitchFamily="34" charset="0"/>
                  <a:cs typeface="Arial" panose="020B0604020202020204" pitchFamily="34" charset="0"/>
                </a:rPr>
                <a:t>(</a:t>
              </a:r>
              <a:r>
                <a:rPr lang="ja-JP" altLang="en-US" dirty="0">
                  <a:latin typeface="Arial" panose="020B0604020202020204" pitchFamily="34" charset="0"/>
                  <a:cs typeface="Arial" panose="020B0604020202020204" pitchFamily="34" charset="0"/>
                </a:rPr>
                <a:t>10</a:t>
              </a:r>
              <a:r>
                <a:rPr lang="ja-JP" altLang="en-US" baseline="30000" dirty="0">
                  <a:latin typeface="Arial" panose="020B0604020202020204" pitchFamily="34" charset="0"/>
                  <a:cs typeface="Arial" panose="020B0604020202020204" pitchFamily="34" charset="0"/>
                </a:rPr>
                <a:t>7</a:t>
              </a:r>
              <a:r>
                <a:rPr lang="ja-JP" altLang="en-US" dirty="0">
                  <a:latin typeface="Arial" panose="020B0604020202020204" pitchFamily="34" charset="0"/>
                  <a:cs typeface="Arial" panose="020B0604020202020204" pitchFamily="34" charset="0"/>
                </a:rPr>
                <a:t>cells</a:t>
              </a:r>
              <a:r>
                <a:rPr lang="en-US" altLang="ja-JP" dirty="0">
                  <a:latin typeface="Arial" panose="020B0604020202020204" pitchFamily="34" charset="0"/>
                  <a:cs typeface="Arial" panose="020B0604020202020204" pitchFamily="34" charset="0"/>
                </a:rPr>
                <a:t>)</a:t>
              </a:r>
              <a:r>
                <a:rPr lang="ja-JP" altLang="en-US" baseline="30000" dirty="0">
                  <a:latin typeface="Arial" panose="020B0604020202020204" pitchFamily="34" charset="0"/>
                  <a:cs typeface="Arial" panose="020B0604020202020204" pitchFamily="34" charset="0"/>
                </a:rPr>
                <a:t>-1</a:t>
              </a:r>
              <a:r>
                <a:rPr lang="en-US" altLang="ja-JP" dirty="0">
                  <a:latin typeface="Arial" panose="020B0604020202020204" pitchFamily="34" charset="0"/>
                  <a:cs typeface="Arial" panose="020B0604020202020204" pitchFamily="34" charset="0"/>
                </a:rPr>
                <a:t>)</a:t>
              </a:r>
              <a:endParaRPr lang="ja-JP" altLang="en-US" baseline="30000" dirty="0">
                <a:latin typeface="Arial" panose="020B0604020202020204" pitchFamily="34" charset="0"/>
                <a:cs typeface="Arial" panose="020B0604020202020204" pitchFamily="34" charset="0"/>
              </a:endParaRPr>
            </a:p>
          </p:txBody>
        </p:sp>
      </p:grpSp>
      <p:sp>
        <p:nvSpPr>
          <p:cNvPr id="9" name="テキスト ボックス 8"/>
          <p:cNvSpPr txBox="1"/>
          <p:nvPr/>
        </p:nvSpPr>
        <p:spPr>
          <a:xfrm>
            <a:off x="3840375" y="3892653"/>
            <a:ext cx="1018227" cy="338554"/>
          </a:xfrm>
          <a:prstGeom prst="rect">
            <a:avLst/>
          </a:prstGeom>
          <a:noFill/>
        </p:spPr>
        <p:txBody>
          <a:bodyPr wrap="none" rtlCol="0">
            <a:spAutoFit/>
          </a:bodyPr>
          <a:lstStyle/>
          <a:p>
            <a:r>
              <a:rPr lang="en-US" altLang="ja-JP" sz="1600" b="1" dirty="0">
                <a:latin typeface="Arial" panose="020B0604020202020204" pitchFamily="34" charset="0"/>
                <a:cs typeface="Arial" panose="020B0604020202020204" pitchFamily="34" charset="0"/>
              </a:rPr>
              <a:t>cisplatin</a:t>
            </a:r>
            <a:endParaRPr lang="ja-JP" altLang="en-US" sz="1600" b="1" dirty="0">
              <a:latin typeface="Arial" panose="020B0604020202020204" pitchFamily="34" charset="0"/>
              <a:cs typeface="Arial" panose="020B0604020202020204" pitchFamily="34" charset="0"/>
            </a:endParaRPr>
          </a:p>
        </p:txBody>
      </p:sp>
      <p:sp>
        <p:nvSpPr>
          <p:cNvPr id="10" name="テキスト ボックス 9"/>
          <p:cNvSpPr txBox="1"/>
          <p:nvPr/>
        </p:nvSpPr>
        <p:spPr>
          <a:xfrm>
            <a:off x="5064910" y="3914090"/>
            <a:ext cx="1290738" cy="338554"/>
          </a:xfrm>
          <a:prstGeom prst="rect">
            <a:avLst/>
          </a:prstGeom>
          <a:noFill/>
        </p:spPr>
        <p:txBody>
          <a:bodyPr wrap="none" rtlCol="0">
            <a:spAutoFit/>
          </a:bodyPr>
          <a:lstStyle/>
          <a:p>
            <a:r>
              <a:rPr lang="en-US" altLang="ja-JP" sz="1600" b="1" dirty="0">
                <a:solidFill>
                  <a:srgbClr val="FF0000"/>
                </a:solidFill>
                <a:latin typeface="Arial" panose="020B0604020202020204" pitchFamily="34" charset="0"/>
                <a:cs typeface="Arial" panose="020B0604020202020204" pitchFamily="34" charset="0"/>
              </a:rPr>
              <a:t>carboplatin</a:t>
            </a:r>
            <a:endParaRPr lang="ja-JP" altLang="en-US" sz="1600" b="1" dirty="0">
              <a:solidFill>
                <a:srgbClr val="FF0000"/>
              </a:solidFill>
              <a:latin typeface="Arial" panose="020B0604020202020204" pitchFamily="34" charset="0"/>
              <a:cs typeface="Arial" panose="020B0604020202020204" pitchFamily="34" charset="0"/>
            </a:endParaRPr>
          </a:p>
        </p:txBody>
      </p:sp>
      <p:sp>
        <p:nvSpPr>
          <p:cNvPr id="18" name="テキスト ボックス 17"/>
          <p:cNvSpPr txBox="1"/>
          <p:nvPr/>
        </p:nvSpPr>
        <p:spPr>
          <a:xfrm>
            <a:off x="6601459" y="3907690"/>
            <a:ext cx="1200970" cy="338554"/>
          </a:xfrm>
          <a:prstGeom prst="rect">
            <a:avLst/>
          </a:prstGeom>
          <a:noFill/>
        </p:spPr>
        <p:txBody>
          <a:bodyPr wrap="none" rtlCol="0">
            <a:spAutoFit/>
          </a:bodyPr>
          <a:lstStyle/>
          <a:p>
            <a:r>
              <a:rPr lang="en-US" altLang="ja-JP" sz="1600" b="1" dirty="0" err="1">
                <a:solidFill>
                  <a:srgbClr val="0000FF"/>
                </a:solidFill>
                <a:latin typeface="Arial" panose="020B0604020202020204" pitchFamily="34" charset="0"/>
                <a:cs typeface="Arial" panose="020B0604020202020204" pitchFamily="34" charset="0"/>
              </a:rPr>
              <a:t>oxaliplatin</a:t>
            </a:r>
            <a:endParaRPr lang="ja-JP" altLang="en-US" sz="1600" b="1" dirty="0">
              <a:solidFill>
                <a:srgbClr val="0000FF"/>
              </a:solidFill>
              <a:latin typeface="Arial" panose="020B0604020202020204" pitchFamily="34" charset="0"/>
              <a:cs typeface="Arial" panose="020B0604020202020204" pitchFamily="34" charset="0"/>
            </a:endParaRPr>
          </a:p>
        </p:txBody>
      </p:sp>
      <p:sp>
        <p:nvSpPr>
          <p:cNvPr id="19" name="テキスト ボックス 18"/>
          <p:cNvSpPr txBox="1"/>
          <p:nvPr/>
        </p:nvSpPr>
        <p:spPr>
          <a:xfrm>
            <a:off x="8172962" y="3926429"/>
            <a:ext cx="720069" cy="338554"/>
          </a:xfrm>
          <a:prstGeom prst="rect">
            <a:avLst/>
          </a:prstGeom>
          <a:noFill/>
        </p:spPr>
        <p:txBody>
          <a:bodyPr wrap="none" rtlCol="0">
            <a:spAutoFit/>
          </a:bodyPr>
          <a:lstStyle/>
          <a:p>
            <a:r>
              <a:rPr lang="en-US" altLang="ja-JP" sz="1600" b="1" dirty="0">
                <a:solidFill>
                  <a:srgbClr val="00B050"/>
                </a:solidFill>
                <a:latin typeface="Arial" panose="020B0604020202020204" pitchFamily="34" charset="0"/>
                <a:cs typeface="Arial" panose="020B0604020202020204" pitchFamily="34" charset="0"/>
              </a:rPr>
              <a:t>5-H-Y</a:t>
            </a:r>
            <a:endParaRPr lang="ja-JP" altLang="en-US" sz="1600" b="1" dirty="0">
              <a:solidFill>
                <a:srgbClr val="00B050"/>
              </a:solidFill>
              <a:latin typeface="Arial" panose="020B0604020202020204" pitchFamily="34" charset="0"/>
              <a:cs typeface="Arial" panose="020B0604020202020204" pitchFamily="34" charset="0"/>
            </a:endParaRPr>
          </a:p>
        </p:txBody>
      </p:sp>
      <p:sp>
        <p:nvSpPr>
          <p:cNvPr id="21" name="正方形/長方形 20"/>
          <p:cNvSpPr/>
          <p:nvPr/>
        </p:nvSpPr>
        <p:spPr>
          <a:xfrm>
            <a:off x="7335181" y="6432606"/>
            <a:ext cx="4079963" cy="369332"/>
          </a:xfrm>
          <a:prstGeom prst="rect">
            <a:avLst/>
          </a:prstGeom>
        </p:spPr>
        <p:txBody>
          <a:bodyPr wrap="none">
            <a:spAutoFit/>
          </a:bodyPr>
          <a:lstStyle/>
          <a:p>
            <a:r>
              <a:rPr lang="en-US" altLang="ja-JP" dirty="0">
                <a:latin typeface="Arial" panose="020B0604020202020204" pitchFamily="34" charset="0"/>
                <a:cs typeface="Arial" panose="020B0604020202020204" pitchFamily="34" charset="0"/>
              </a:rPr>
              <a:t>p</a:t>
            </a:r>
            <a:r>
              <a:rPr lang="ja-JP" altLang="en-US" dirty="0">
                <a:latin typeface="Arial" panose="020B0604020202020204" pitchFamily="34" charset="0"/>
                <a:cs typeface="Arial" panose="020B0604020202020204" pitchFamily="34" charset="0"/>
              </a:rPr>
              <a:t>mol・</a:t>
            </a:r>
            <a:r>
              <a:rPr lang="en-US" altLang="ja-JP" dirty="0">
                <a:latin typeface="Arial" panose="020B0604020202020204" pitchFamily="34" charset="0"/>
                <a:cs typeface="Arial" panose="020B0604020202020204" pitchFamily="34" charset="0"/>
              </a:rPr>
              <a:t>(</a:t>
            </a:r>
            <a:r>
              <a:rPr lang="ja-JP" altLang="en-US" dirty="0">
                <a:latin typeface="Arial" panose="020B0604020202020204" pitchFamily="34" charset="0"/>
                <a:cs typeface="Arial" panose="020B0604020202020204" pitchFamily="34" charset="0"/>
              </a:rPr>
              <a:t>10</a:t>
            </a:r>
            <a:r>
              <a:rPr lang="ja-JP" altLang="en-US" baseline="30000" dirty="0">
                <a:latin typeface="Arial" panose="020B0604020202020204" pitchFamily="34" charset="0"/>
                <a:cs typeface="Arial" panose="020B0604020202020204" pitchFamily="34" charset="0"/>
              </a:rPr>
              <a:t>7</a:t>
            </a:r>
            <a:r>
              <a:rPr lang="ja-JP" altLang="en-US" dirty="0">
                <a:latin typeface="Arial" panose="020B0604020202020204" pitchFamily="34" charset="0"/>
                <a:cs typeface="Arial" panose="020B0604020202020204" pitchFamily="34" charset="0"/>
              </a:rPr>
              <a:t>cells</a:t>
            </a:r>
            <a:r>
              <a:rPr lang="en-US" altLang="ja-JP" dirty="0">
                <a:latin typeface="Arial" panose="020B0604020202020204" pitchFamily="34" charset="0"/>
                <a:cs typeface="Arial" panose="020B0604020202020204" pitchFamily="34" charset="0"/>
              </a:rPr>
              <a:t>)</a:t>
            </a:r>
            <a:r>
              <a:rPr lang="ja-JP" altLang="en-US" baseline="30000" dirty="0">
                <a:latin typeface="Arial" panose="020B0604020202020204" pitchFamily="34" charset="0"/>
                <a:cs typeface="Arial" panose="020B0604020202020204" pitchFamily="34" charset="0"/>
              </a:rPr>
              <a:t>-1</a:t>
            </a:r>
            <a:r>
              <a:rPr lang="en-US" altLang="ja-JP" dirty="0">
                <a:latin typeface="Arial" panose="020B0604020202020204" pitchFamily="34" charset="0"/>
                <a:cs typeface="Arial" panose="020B0604020202020204" pitchFamily="34" charset="0"/>
              </a:rPr>
              <a:t>, mean ± SD (</a:t>
            </a:r>
            <a:r>
              <a:rPr lang="en-US" altLang="ja-JP" i="1" dirty="0">
                <a:latin typeface="Arial" panose="020B0604020202020204" pitchFamily="34" charset="0"/>
                <a:cs typeface="Arial" panose="020B0604020202020204" pitchFamily="34" charset="0"/>
              </a:rPr>
              <a:t>n</a:t>
            </a:r>
            <a:r>
              <a:rPr lang="en-US" altLang="ja-JP" dirty="0">
                <a:latin typeface="Arial" panose="020B0604020202020204" pitchFamily="34" charset="0"/>
                <a:cs typeface="Arial" panose="020B0604020202020204" pitchFamily="34" charset="0"/>
              </a:rPr>
              <a:t> = 4) </a:t>
            </a:r>
            <a:endParaRPr lang="ja-JP" altLang="en-US" dirty="0">
              <a:latin typeface="Arial" panose="020B0604020202020204" pitchFamily="34" charset="0"/>
              <a:cs typeface="Arial" panose="020B0604020202020204" pitchFamily="34" charset="0"/>
            </a:endParaRPr>
          </a:p>
        </p:txBody>
      </p:sp>
      <p:sp>
        <p:nvSpPr>
          <p:cNvPr id="22" name="テキスト ボックス 21"/>
          <p:cNvSpPr txBox="1"/>
          <p:nvPr/>
        </p:nvSpPr>
        <p:spPr>
          <a:xfrm flipH="1">
            <a:off x="3903549" y="3259055"/>
            <a:ext cx="430977" cy="400110"/>
          </a:xfrm>
          <a:prstGeom prst="rect">
            <a:avLst/>
          </a:prstGeom>
          <a:noFill/>
        </p:spPr>
        <p:txBody>
          <a:bodyPr wrap="square" rtlCol="0">
            <a:spAutoFit/>
          </a:bodyPr>
          <a:lstStyle/>
          <a:p>
            <a:r>
              <a:rPr lang="en-US" altLang="ja-JP"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a:t>
            </a:r>
            <a:endParaRPr lang="ja-JP" alt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3" name="テキスト ボックス 22"/>
          <p:cNvSpPr txBox="1"/>
          <p:nvPr/>
        </p:nvSpPr>
        <p:spPr>
          <a:xfrm flipH="1">
            <a:off x="4331970" y="3259055"/>
            <a:ext cx="376317" cy="400110"/>
          </a:xfrm>
          <a:prstGeom prst="rect">
            <a:avLst/>
          </a:prstGeom>
          <a:noFill/>
        </p:spPr>
        <p:txBody>
          <a:bodyPr wrap="square" rtlCol="0">
            <a:spAutoFit/>
          </a:bodyPr>
          <a:lstStyle/>
          <a:p>
            <a:r>
              <a:rPr lang="en-US" altLang="ja-JP" sz="2000" b="1" dirty="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a:t>
            </a:r>
            <a:endParaRPr lang="ja-JP" altLang="en-US" sz="2000" b="1" dirty="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テキスト ボックス 2"/>
          <p:cNvSpPr txBox="1"/>
          <p:nvPr/>
        </p:nvSpPr>
        <p:spPr>
          <a:xfrm>
            <a:off x="9209192" y="3876912"/>
            <a:ext cx="1040670" cy="369332"/>
          </a:xfrm>
          <a:prstGeom prst="rect">
            <a:avLst/>
          </a:prstGeom>
          <a:noFill/>
        </p:spPr>
        <p:txBody>
          <a:bodyPr wrap="none" rtlCol="0">
            <a:spAutoFit/>
          </a:bodyPr>
          <a:lstStyle/>
          <a:p>
            <a:r>
              <a:rPr lang="ja-JP" altLang="en-US" dirty="0"/>
              <a:t>*</a:t>
            </a:r>
            <a:r>
              <a:rPr lang="en-US" altLang="ja-JP" dirty="0"/>
              <a:t>p&lt;0.05</a:t>
            </a:r>
            <a:endParaRPr lang="ja-JP" altLang="en-US" dirty="0"/>
          </a:p>
        </p:txBody>
      </p:sp>
      <p:sp>
        <p:nvSpPr>
          <p:cNvPr id="24" name="フリーフォーム 23"/>
          <p:cNvSpPr/>
          <p:nvPr/>
        </p:nvSpPr>
        <p:spPr>
          <a:xfrm>
            <a:off x="8356282" y="1718616"/>
            <a:ext cx="396000" cy="1092915"/>
          </a:xfrm>
          <a:custGeom>
            <a:avLst/>
            <a:gdLst>
              <a:gd name="connsiteX0" fmla="*/ 0 w 329784"/>
              <a:gd name="connsiteY0" fmla="*/ 149902 h 1139253"/>
              <a:gd name="connsiteX1" fmla="*/ 0 w 329784"/>
              <a:gd name="connsiteY1" fmla="*/ 0 h 1139253"/>
              <a:gd name="connsiteX2" fmla="*/ 329784 w 329784"/>
              <a:gd name="connsiteY2" fmla="*/ 14991 h 1139253"/>
              <a:gd name="connsiteX3" fmla="*/ 329784 w 329784"/>
              <a:gd name="connsiteY3" fmla="*/ 1139253 h 1139253"/>
              <a:gd name="connsiteX0" fmla="*/ 0 w 329784"/>
              <a:gd name="connsiteY0" fmla="*/ 164891 h 1154242"/>
              <a:gd name="connsiteX1" fmla="*/ 0 w 329784"/>
              <a:gd name="connsiteY1" fmla="*/ 14989 h 1154242"/>
              <a:gd name="connsiteX2" fmla="*/ 329784 w 329784"/>
              <a:gd name="connsiteY2" fmla="*/ 0 h 1154242"/>
              <a:gd name="connsiteX3" fmla="*/ 329784 w 329784"/>
              <a:gd name="connsiteY3" fmla="*/ 1154242 h 1154242"/>
              <a:gd name="connsiteX0" fmla="*/ 14990 w 344774"/>
              <a:gd name="connsiteY0" fmla="*/ 164892 h 1154243"/>
              <a:gd name="connsiteX1" fmla="*/ 0 w 344774"/>
              <a:gd name="connsiteY1" fmla="*/ 0 h 1154243"/>
              <a:gd name="connsiteX2" fmla="*/ 344774 w 344774"/>
              <a:gd name="connsiteY2" fmla="*/ 1 h 1154243"/>
              <a:gd name="connsiteX3" fmla="*/ 344774 w 344774"/>
              <a:gd name="connsiteY3" fmla="*/ 1154243 h 1154243"/>
              <a:gd name="connsiteX0" fmla="*/ 0 w 329784"/>
              <a:gd name="connsiteY0" fmla="*/ 164892 h 1154243"/>
              <a:gd name="connsiteX1" fmla="*/ 6276 w 329784"/>
              <a:gd name="connsiteY1" fmla="*/ 0 h 1154243"/>
              <a:gd name="connsiteX2" fmla="*/ 329784 w 329784"/>
              <a:gd name="connsiteY2" fmla="*/ 1 h 1154243"/>
              <a:gd name="connsiteX3" fmla="*/ 329784 w 329784"/>
              <a:gd name="connsiteY3" fmla="*/ 1154243 h 1154243"/>
              <a:gd name="connsiteX0" fmla="*/ 4357 w 334141"/>
              <a:gd name="connsiteY0" fmla="*/ 164892 h 1154243"/>
              <a:gd name="connsiteX1" fmla="*/ 0 w 334141"/>
              <a:gd name="connsiteY1" fmla="*/ 0 h 1154243"/>
              <a:gd name="connsiteX2" fmla="*/ 334141 w 334141"/>
              <a:gd name="connsiteY2" fmla="*/ 1 h 1154243"/>
              <a:gd name="connsiteX3" fmla="*/ 334141 w 334141"/>
              <a:gd name="connsiteY3" fmla="*/ 1154243 h 1154243"/>
              <a:gd name="connsiteX0" fmla="*/ 4357 w 334141"/>
              <a:gd name="connsiteY0" fmla="*/ 154260 h 1154243"/>
              <a:gd name="connsiteX1" fmla="*/ 0 w 334141"/>
              <a:gd name="connsiteY1" fmla="*/ 0 h 1154243"/>
              <a:gd name="connsiteX2" fmla="*/ 334141 w 334141"/>
              <a:gd name="connsiteY2" fmla="*/ 1 h 1154243"/>
              <a:gd name="connsiteX3" fmla="*/ 334141 w 334141"/>
              <a:gd name="connsiteY3" fmla="*/ 1154243 h 1154243"/>
              <a:gd name="connsiteX0" fmla="*/ 4357 w 334141"/>
              <a:gd name="connsiteY0" fmla="*/ 154260 h 1154243"/>
              <a:gd name="connsiteX1" fmla="*/ 0 w 334141"/>
              <a:gd name="connsiteY1" fmla="*/ 0 h 1154243"/>
              <a:gd name="connsiteX2" fmla="*/ 334141 w 334141"/>
              <a:gd name="connsiteY2" fmla="*/ 1 h 1154243"/>
              <a:gd name="connsiteX3" fmla="*/ 334141 w 334141"/>
              <a:gd name="connsiteY3" fmla="*/ 1154243 h 1154243"/>
              <a:gd name="connsiteX0" fmla="*/ 0 w 340417"/>
              <a:gd name="connsiteY0" fmla="*/ 154260 h 1154243"/>
              <a:gd name="connsiteX1" fmla="*/ 6276 w 340417"/>
              <a:gd name="connsiteY1" fmla="*/ 0 h 1154243"/>
              <a:gd name="connsiteX2" fmla="*/ 340417 w 340417"/>
              <a:gd name="connsiteY2" fmla="*/ 1 h 1154243"/>
              <a:gd name="connsiteX3" fmla="*/ 340417 w 340417"/>
              <a:gd name="connsiteY3" fmla="*/ 1154243 h 1154243"/>
              <a:gd name="connsiteX0" fmla="*/ 14989 w 355406"/>
              <a:gd name="connsiteY0" fmla="*/ 154260 h 1154243"/>
              <a:gd name="connsiteX1" fmla="*/ 0 w 355406"/>
              <a:gd name="connsiteY1" fmla="*/ 0 h 1154243"/>
              <a:gd name="connsiteX2" fmla="*/ 355406 w 355406"/>
              <a:gd name="connsiteY2" fmla="*/ 1 h 1154243"/>
              <a:gd name="connsiteX3" fmla="*/ 355406 w 355406"/>
              <a:gd name="connsiteY3" fmla="*/ 1154243 h 1154243"/>
              <a:gd name="connsiteX0" fmla="*/ 4356 w 344773"/>
              <a:gd name="connsiteY0" fmla="*/ 154260 h 1154243"/>
              <a:gd name="connsiteX1" fmla="*/ 0 w 344773"/>
              <a:gd name="connsiteY1" fmla="*/ 0 h 1154243"/>
              <a:gd name="connsiteX2" fmla="*/ 344773 w 344773"/>
              <a:gd name="connsiteY2" fmla="*/ 1 h 1154243"/>
              <a:gd name="connsiteX3" fmla="*/ 344773 w 344773"/>
              <a:gd name="connsiteY3" fmla="*/ 1154243 h 1154243"/>
              <a:gd name="connsiteX0" fmla="*/ 0 w 340417"/>
              <a:gd name="connsiteY0" fmla="*/ 154260 h 1154243"/>
              <a:gd name="connsiteX1" fmla="*/ 6277 w 340417"/>
              <a:gd name="connsiteY1" fmla="*/ 0 h 1154243"/>
              <a:gd name="connsiteX2" fmla="*/ 340417 w 340417"/>
              <a:gd name="connsiteY2" fmla="*/ 1 h 1154243"/>
              <a:gd name="connsiteX3" fmla="*/ 340417 w 340417"/>
              <a:gd name="connsiteY3" fmla="*/ 1154243 h 1154243"/>
              <a:gd name="connsiteX0" fmla="*/ 0 w 340417"/>
              <a:gd name="connsiteY0" fmla="*/ 175525 h 1154243"/>
              <a:gd name="connsiteX1" fmla="*/ 6277 w 340417"/>
              <a:gd name="connsiteY1" fmla="*/ 0 h 1154243"/>
              <a:gd name="connsiteX2" fmla="*/ 340417 w 340417"/>
              <a:gd name="connsiteY2" fmla="*/ 1 h 1154243"/>
              <a:gd name="connsiteX3" fmla="*/ 340417 w 340417"/>
              <a:gd name="connsiteY3" fmla="*/ 1154243 h 1154243"/>
              <a:gd name="connsiteX0" fmla="*/ 0 w 340417"/>
              <a:gd name="connsiteY0" fmla="*/ 175525 h 1154243"/>
              <a:gd name="connsiteX1" fmla="*/ 6277 w 340417"/>
              <a:gd name="connsiteY1" fmla="*/ 0 h 1154243"/>
              <a:gd name="connsiteX2" fmla="*/ 340417 w 340417"/>
              <a:gd name="connsiteY2" fmla="*/ 1 h 1154243"/>
              <a:gd name="connsiteX3" fmla="*/ 340417 w 340417"/>
              <a:gd name="connsiteY3" fmla="*/ 1154243 h 1154243"/>
              <a:gd name="connsiteX0" fmla="*/ 4911 w 345328"/>
              <a:gd name="connsiteY0" fmla="*/ 175525 h 1154243"/>
              <a:gd name="connsiteX1" fmla="*/ 0 w 345328"/>
              <a:gd name="connsiteY1" fmla="*/ 0 h 1154243"/>
              <a:gd name="connsiteX2" fmla="*/ 345328 w 345328"/>
              <a:gd name="connsiteY2" fmla="*/ 1 h 1154243"/>
              <a:gd name="connsiteX3" fmla="*/ 345328 w 345328"/>
              <a:gd name="connsiteY3" fmla="*/ 1154243 h 1154243"/>
              <a:gd name="connsiteX0" fmla="*/ 4911 w 345328"/>
              <a:gd name="connsiteY0" fmla="*/ 175525 h 1154243"/>
              <a:gd name="connsiteX1" fmla="*/ 0 w 345328"/>
              <a:gd name="connsiteY1" fmla="*/ 0 h 1154243"/>
              <a:gd name="connsiteX2" fmla="*/ 345328 w 345328"/>
              <a:gd name="connsiteY2" fmla="*/ 1 h 1154243"/>
              <a:gd name="connsiteX3" fmla="*/ 345328 w 345328"/>
              <a:gd name="connsiteY3" fmla="*/ 1154243 h 1154243"/>
              <a:gd name="connsiteX0" fmla="*/ 0 w 352224"/>
              <a:gd name="connsiteY0" fmla="*/ 139977 h 1154243"/>
              <a:gd name="connsiteX1" fmla="*/ 6896 w 352224"/>
              <a:gd name="connsiteY1" fmla="*/ 0 h 1154243"/>
              <a:gd name="connsiteX2" fmla="*/ 352224 w 352224"/>
              <a:gd name="connsiteY2" fmla="*/ 1 h 1154243"/>
              <a:gd name="connsiteX3" fmla="*/ 352224 w 352224"/>
              <a:gd name="connsiteY3" fmla="*/ 1154243 h 1154243"/>
              <a:gd name="connsiteX0" fmla="*/ 0 w 352224"/>
              <a:gd name="connsiteY0" fmla="*/ 134053 h 1154243"/>
              <a:gd name="connsiteX1" fmla="*/ 6896 w 352224"/>
              <a:gd name="connsiteY1" fmla="*/ 0 h 1154243"/>
              <a:gd name="connsiteX2" fmla="*/ 352224 w 352224"/>
              <a:gd name="connsiteY2" fmla="*/ 1 h 1154243"/>
              <a:gd name="connsiteX3" fmla="*/ 352224 w 352224"/>
              <a:gd name="connsiteY3" fmla="*/ 1154243 h 1154243"/>
              <a:gd name="connsiteX0" fmla="*/ 0 w 346321"/>
              <a:gd name="connsiteY0" fmla="*/ 134053 h 1154243"/>
              <a:gd name="connsiteX1" fmla="*/ 993 w 346321"/>
              <a:gd name="connsiteY1" fmla="*/ 0 h 1154243"/>
              <a:gd name="connsiteX2" fmla="*/ 346321 w 346321"/>
              <a:gd name="connsiteY2" fmla="*/ 1 h 1154243"/>
              <a:gd name="connsiteX3" fmla="*/ 346321 w 346321"/>
              <a:gd name="connsiteY3" fmla="*/ 1154243 h 1154243"/>
            </a:gdLst>
            <a:ahLst/>
            <a:cxnLst>
              <a:cxn ang="0">
                <a:pos x="connsiteX0" y="connsiteY0"/>
              </a:cxn>
              <a:cxn ang="0">
                <a:pos x="connsiteX1" y="connsiteY1"/>
              </a:cxn>
              <a:cxn ang="0">
                <a:pos x="connsiteX2" y="connsiteY2"/>
              </a:cxn>
              <a:cxn ang="0">
                <a:pos x="connsiteX3" y="connsiteY3"/>
              </a:cxn>
            </a:cxnLst>
            <a:rect l="l" t="t" r="r" b="b"/>
            <a:pathLst>
              <a:path w="346321" h="1154243">
                <a:moveTo>
                  <a:pt x="0" y="134053"/>
                </a:moveTo>
                <a:lnTo>
                  <a:pt x="993" y="0"/>
                </a:lnTo>
                <a:lnTo>
                  <a:pt x="346321" y="1"/>
                </a:lnTo>
                <a:lnTo>
                  <a:pt x="346321" y="1154243"/>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5" name="正方形/長方形 24"/>
          <p:cNvSpPr/>
          <p:nvPr/>
        </p:nvSpPr>
        <p:spPr>
          <a:xfrm>
            <a:off x="8404240" y="1416467"/>
            <a:ext cx="312906" cy="400110"/>
          </a:xfrm>
          <a:prstGeom prst="rect">
            <a:avLst/>
          </a:prstGeom>
        </p:spPr>
        <p:txBody>
          <a:bodyPr wrap="none">
            <a:spAutoFit/>
          </a:bodyPr>
          <a:lstStyle/>
          <a:p>
            <a:r>
              <a:rPr lang="ja-JP" altLang="en-US" sz="2000" dirty="0"/>
              <a:t>*</a:t>
            </a:r>
          </a:p>
        </p:txBody>
      </p:sp>
      <p:sp>
        <p:nvSpPr>
          <p:cNvPr id="27" name="テキスト ボックス 26">
            <a:extLst>
              <a:ext uri="{FF2B5EF4-FFF2-40B4-BE49-F238E27FC236}">
                <a16:creationId xmlns:a16="http://schemas.microsoft.com/office/drawing/2014/main" id="{64E00E9A-C0DD-4998-B765-D1AB4B63C08E}"/>
              </a:ext>
            </a:extLst>
          </p:cNvPr>
          <p:cNvSpPr txBox="1"/>
          <p:nvPr/>
        </p:nvSpPr>
        <p:spPr>
          <a:xfrm>
            <a:off x="960121" y="247502"/>
            <a:ext cx="10260116" cy="707886"/>
          </a:xfrm>
          <a:prstGeom prst="rect">
            <a:avLst/>
          </a:prstGeom>
          <a:noFill/>
        </p:spPr>
        <p:txBody>
          <a:bodyPr wrap="square" rtlCol="0">
            <a:spAutoFit/>
          </a:bodyPr>
          <a:lstStyle/>
          <a:p>
            <a:pPr algn="ctr">
              <a:lnSpc>
                <a:spcPts val="2400"/>
              </a:lnSpc>
            </a:pPr>
            <a:r>
              <a:rPr lang="en-US" altLang="ja-JP" sz="2000" b="1" dirty="0" err="1">
                <a:latin typeface="Arial" panose="020B0604020202020204" pitchFamily="34" charset="0"/>
                <a:cs typeface="Arial" panose="020B0604020202020204" pitchFamily="34" charset="0"/>
              </a:rPr>
              <a:t>tetrazolato</a:t>
            </a:r>
            <a:r>
              <a:rPr lang="en-US" altLang="ja-JP" sz="2000" b="1" dirty="0">
                <a:latin typeface="Arial" panose="020B0604020202020204" pitchFamily="34" charset="0"/>
                <a:cs typeface="Arial" panose="020B0604020202020204" pitchFamily="34" charset="0"/>
              </a:rPr>
              <a:t> </a:t>
            </a:r>
            <a:r>
              <a:rPr lang="ja-JP" altLang="en-US" sz="2000" b="1" dirty="0">
                <a:latin typeface="Arial" panose="020B0604020202020204" pitchFamily="34" charset="0"/>
                <a:cs typeface="Arial" panose="020B0604020202020204" pitchFamily="34" charset="0"/>
              </a:rPr>
              <a:t>架橋錯体は </a:t>
            </a:r>
            <a:r>
              <a:rPr kumimoji="1" lang="en-US" altLang="ja-JP" sz="20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oxaliplatin </a:t>
            </a:r>
            <a:r>
              <a:rPr kumimoji="1" lang="ja-JP" altLang="ja-JP" sz="20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耐性ヒト大腸がん細胞において</a:t>
            </a:r>
            <a:endParaRPr kumimoji="1" lang="en-US" altLang="ja-JP" sz="20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endParaRPr>
          </a:p>
          <a:p>
            <a:pPr algn="ctr"/>
            <a:r>
              <a:rPr kumimoji="1" lang="en-US" altLang="ja-JP" sz="20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oxaliplatin </a:t>
            </a:r>
            <a:r>
              <a:rPr kumimoji="1" lang="ja-JP" altLang="ja-JP" sz="20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Arial" panose="020B0604020202020204" pitchFamily="34" charset="0"/>
              </a:rPr>
              <a:t>と同様に細胞内蓄積量が減少する</a:t>
            </a:r>
            <a:endParaRPr lang="ja-JP" altLang="en-US" sz="2000" b="1" dirty="0"/>
          </a:p>
        </p:txBody>
      </p:sp>
      <p:sp>
        <p:nvSpPr>
          <p:cNvPr id="28" name="正方形/長方形 27">
            <a:extLst>
              <a:ext uri="{FF2B5EF4-FFF2-40B4-BE49-F238E27FC236}">
                <a16:creationId xmlns:a16="http://schemas.microsoft.com/office/drawing/2014/main" id="{97AF27E8-9306-4D85-BAC7-D22993FEC934}"/>
              </a:ext>
            </a:extLst>
          </p:cNvPr>
          <p:cNvSpPr/>
          <p:nvPr/>
        </p:nvSpPr>
        <p:spPr>
          <a:xfrm>
            <a:off x="333386" y="4836953"/>
            <a:ext cx="3990964" cy="1077218"/>
          </a:xfrm>
          <a:prstGeom prst="rect">
            <a:avLst/>
          </a:prstGeom>
        </p:spPr>
        <p:txBody>
          <a:bodyPr wrap="none">
            <a:spAutoFit/>
          </a:bodyPr>
          <a:lstStyle/>
          <a:p>
            <a:r>
              <a:rPr lang="ja-JP" altLang="en-US" sz="1600" dirty="0">
                <a:solidFill>
                  <a:schemeClr val="tx1">
                    <a:lumMod val="50000"/>
                    <a:lumOff val="50000"/>
                  </a:schemeClr>
                </a:solidFill>
                <a:latin typeface="Arial" panose="020B0604020202020204" pitchFamily="34" charset="0"/>
                <a:cs typeface="Arial" panose="020B0604020202020204" pitchFamily="34" charset="0"/>
              </a:rPr>
              <a:t>■ </a:t>
            </a:r>
            <a:r>
              <a:rPr lang="ja-JP" altLang="en-US" sz="1600" dirty="0">
                <a:latin typeface="Arial" panose="020B0604020202020204" pitchFamily="34" charset="0"/>
                <a:cs typeface="Arial" panose="020B0604020202020204" pitchFamily="34" charset="0"/>
              </a:rPr>
              <a:t>　</a:t>
            </a:r>
            <a:r>
              <a:rPr lang="en-US" altLang="ja-JP" sz="1600" dirty="0">
                <a:latin typeface="Arial" panose="020B0604020202020204" pitchFamily="34" charset="0"/>
                <a:cs typeface="Arial" panose="020B0604020202020204" pitchFamily="34" charset="0"/>
              </a:rPr>
              <a:t>oxaliplatin-sensitive / resistant</a:t>
            </a:r>
          </a:p>
          <a:p>
            <a:r>
              <a:rPr lang="en-US" altLang="ja-JP" sz="1600" dirty="0">
                <a:latin typeface="Arial" panose="020B0604020202020204" pitchFamily="34" charset="0"/>
                <a:cs typeface="Arial" panose="020B0604020202020204" pitchFamily="34" charset="0"/>
              </a:rPr>
              <a:t>       HCT116 human colorectal cancer cell</a:t>
            </a:r>
          </a:p>
          <a:p>
            <a:r>
              <a:rPr lang="ja-JP" altLang="en-US" sz="1600" dirty="0">
                <a:latin typeface="Arial" panose="020B0604020202020204" pitchFamily="34" charset="0"/>
                <a:cs typeface="Arial" panose="020B0604020202020204" pitchFamily="34" charset="0"/>
              </a:rPr>
              <a:t>　　　</a:t>
            </a:r>
            <a:r>
              <a:rPr lang="en-US" altLang="ja-JP" sz="1600" dirty="0">
                <a:latin typeface="Arial" panose="020B0604020202020204" pitchFamily="34" charset="0"/>
                <a:cs typeface="Arial" panose="020B0604020202020204" pitchFamily="34" charset="0"/>
              </a:rPr>
              <a:t>( 3×10</a:t>
            </a:r>
            <a:r>
              <a:rPr lang="ja-JP" altLang="en-US" sz="1600" dirty="0">
                <a:latin typeface="Arial" panose="020B0604020202020204" pitchFamily="34" charset="0"/>
                <a:cs typeface="Arial" panose="020B0604020202020204" pitchFamily="34" charset="0"/>
              </a:rPr>
              <a:t>⁴ </a:t>
            </a:r>
            <a:r>
              <a:rPr lang="en-US" altLang="ja-JP" sz="1600" dirty="0">
                <a:latin typeface="Arial" panose="020B0604020202020204" pitchFamily="34" charset="0"/>
                <a:cs typeface="Arial" panose="020B0604020202020204" pitchFamily="34" charset="0"/>
              </a:rPr>
              <a:t>cells/dish )</a:t>
            </a:r>
          </a:p>
          <a:p>
            <a:r>
              <a:rPr lang="ja-JP" altLang="en-US" sz="1600" dirty="0">
                <a:solidFill>
                  <a:schemeClr val="tx1">
                    <a:lumMod val="50000"/>
                    <a:lumOff val="50000"/>
                  </a:schemeClr>
                </a:solidFill>
                <a:latin typeface="Arial" panose="020B0604020202020204" pitchFamily="34" charset="0"/>
                <a:cs typeface="Arial" panose="020B0604020202020204" pitchFamily="34" charset="0"/>
              </a:rPr>
              <a:t>■ </a:t>
            </a:r>
            <a:r>
              <a:rPr lang="ja-JP" altLang="en-US" sz="1600" dirty="0">
                <a:latin typeface="Arial" panose="020B0604020202020204" pitchFamily="34" charset="0"/>
                <a:cs typeface="Arial" panose="020B0604020202020204" pitchFamily="34" charset="0"/>
              </a:rPr>
              <a:t>　</a:t>
            </a:r>
            <a:r>
              <a:rPr lang="en-US" altLang="ja-JP" sz="1600" dirty="0">
                <a:latin typeface="Arial" panose="020B0604020202020204" pitchFamily="34" charset="0"/>
                <a:cs typeface="Arial" panose="020B0604020202020204" pitchFamily="34" charset="0"/>
              </a:rPr>
              <a:t>concentration of Pt complex : 1 </a:t>
            </a:r>
            <a:r>
              <a:rPr lang="en-US" altLang="ja-JP" sz="1600" dirty="0" err="1">
                <a:latin typeface="Arial" panose="020B0604020202020204" pitchFamily="34" charset="0"/>
                <a:cs typeface="Arial" panose="020B0604020202020204" pitchFamily="34" charset="0"/>
              </a:rPr>
              <a:t>μM</a:t>
            </a:r>
            <a:endParaRPr lang="en-US" altLang="ja-JP"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4036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p:cNvSpPr/>
          <p:nvPr/>
        </p:nvSpPr>
        <p:spPr>
          <a:xfrm>
            <a:off x="6613241" y="4503842"/>
            <a:ext cx="3459601" cy="369332"/>
          </a:xfrm>
          <a:prstGeom prst="rect">
            <a:avLst/>
          </a:prstGeom>
        </p:spPr>
        <p:txBody>
          <a:bodyPr wrap="none">
            <a:spAutoFit/>
          </a:bodyPr>
          <a:lstStyle/>
          <a:p>
            <a:r>
              <a:rPr lang="en-US" altLang="ja-JP" b="1" dirty="0">
                <a:solidFill>
                  <a:srgbClr val="FF0000"/>
                </a:solidFill>
                <a:latin typeface="Arial" panose="020B0604020202020204" pitchFamily="34" charset="0"/>
                <a:cs typeface="Arial" panose="020B0604020202020204" pitchFamily="34" charset="0"/>
              </a:rPr>
              <a:t>5-Me</a:t>
            </a:r>
            <a:r>
              <a:rPr lang="ja-JP" altLang="en-US" b="1" dirty="0">
                <a:solidFill>
                  <a:srgbClr val="FF0000"/>
                </a:solidFill>
              </a:rPr>
              <a:t> </a:t>
            </a:r>
            <a:r>
              <a:rPr lang="ja-JP" altLang="en-US" b="1" dirty="0"/>
              <a:t>≈</a:t>
            </a:r>
            <a:r>
              <a:rPr lang="en-US" altLang="ja-JP" b="1" dirty="0"/>
              <a:t> </a:t>
            </a:r>
            <a:r>
              <a:rPr lang="en-US" altLang="ja-JP" b="1" dirty="0">
                <a:solidFill>
                  <a:srgbClr val="00B050"/>
                </a:solidFill>
                <a:latin typeface="Arial" panose="020B0604020202020204" pitchFamily="34" charset="0"/>
                <a:cs typeface="Arial" panose="020B0604020202020204" pitchFamily="34" charset="0"/>
              </a:rPr>
              <a:t>5-MF</a:t>
            </a:r>
            <a:r>
              <a:rPr lang="en-US" altLang="ja-JP" b="1" baseline="-25000" dirty="0">
                <a:solidFill>
                  <a:srgbClr val="00B050"/>
                </a:solidFill>
                <a:latin typeface="Arial" panose="020B0604020202020204" pitchFamily="34" charset="0"/>
                <a:cs typeface="Arial" panose="020B0604020202020204" pitchFamily="34" charset="0"/>
              </a:rPr>
              <a:t>2 </a:t>
            </a:r>
            <a:r>
              <a:rPr lang="ja-JP" altLang="en-US" b="1" dirty="0"/>
              <a:t>＞ </a:t>
            </a:r>
            <a:r>
              <a:rPr lang="en-US" altLang="ja-JP" b="1" dirty="0">
                <a:solidFill>
                  <a:srgbClr val="0000FF"/>
                </a:solidFill>
                <a:latin typeface="Arial" panose="020B0604020202020204" pitchFamily="34" charset="0"/>
                <a:ea typeface="Meiryo UI" panose="020B0604030504040204" pitchFamily="50" charset="-128"/>
                <a:cs typeface="Arial" panose="020B0604020202020204" pitchFamily="34" charset="0"/>
              </a:rPr>
              <a:t>5-M</a:t>
            </a:r>
            <a:r>
              <a:rPr lang="en-US" altLang="ja-JP" b="1" dirty="0">
                <a:solidFill>
                  <a:srgbClr val="0000FF"/>
                </a:solidFill>
                <a:latin typeface="Arial" panose="020B0604020202020204" pitchFamily="34" charset="0"/>
                <a:cs typeface="Arial" panose="020B0604020202020204" pitchFamily="34" charset="0"/>
              </a:rPr>
              <a:t>F</a:t>
            </a:r>
            <a:r>
              <a:rPr lang="en-US" altLang="ja-JP" b="1" baseline="-25000" dirty="0">
                <a:solidFill>
                  <a:srgbClr val="0000FF"/>
                </a:solidFill>
                <a:latin typeface="Arial" panose="020B0604020202020204" pitchFamily="34" charset="0"/>
                <a:cs typeface="Arial" panose="020B0604020202020204" pitchFamily="34" charset="0"/>
              </a:rPr>
              <a:t>1 </a:t>
            </a:r>
            <a:r>
              <a:rPr lang="ja-JP" altLang="en-US" b="1" dirty="0"/>
              <a:t>＞ </a:t>
            </a:r>
            <a:r>
              <a:rPr lang="en-US" altLang="ja-JP" b="1" dirty="0">
                <a:solidFill>
                  <a:srgbClr val="FFC000"/>
                </a:solidFill>
                <a:latin typeface="Arial" panose="020B0604020202020204" pitchFamily="34" charset="0"/>
                <a:cs typeface="Arial" panose="020B0604020202020204" pitchFamily="34" charset="0"/>
              </a:rPr>
              <a:t>5-MF</a:t>
            </a:r>
            <a:r>
              <a:rPr lang="en-US" altLang="ja-JP" b="1" baseline="-25000" dirty="0">
                <a:solidFill>
                  <a:srgbClr val="FFC000"/>
                </a:solidFill>
                <a:latin typeface="Arial" panose="020B0604020202020204" pitchFamily="34" charset="0"/>
                <a:cs typeface="Arial" panose="020B0604020202020204" pitchFamily="34" charset="0"/>
              </a:rPr>
              <a:t>3</a:t>
            </a:r>
            <a:endParaRPr lang="ja-JP" altLang="en-US" dirty="0">
              <a:solidFill>
                <a:srgbClr val="FFC000"/>
              </a:solidFill>
              <a:latin typeface="Arial" panose="020B0604020202020204" pitchFamily="34" charset="0"/>
              <a:cs typeface="Arial" panose="020B0604020202020204" pitchFamily="34" charset="0"/>
            </a:endParaRPr>
          </a:p>
        </p:txBody>
      </p:sp>
      <p:sp>
        <p:nvSpPr>
          <p:cNvPr id="35" name="Rectangle 18"/>
          <p:cNvSpPr>
            <a:spLocks noChangeArrowheads="1"/>
          </p:cNvSpPr>
          <p:nvPr/>
        </p:nvSpPr>
        <p:spPr bwMode="auto">
          <a:xfrm>
            <a:off x="5472021" y="5855318"/>
            <a:ext cx="6196288" cy="813407"/>
          </a:xfrm>
          <a:prstGeom prst="rect">
            <a:avLst/>
          </a:prstGeom>
          <a:noFill/>
          <a:ln w="9525">
            <a:noFill/>
            <a:miter lim="800000"/>
            <a:headEnd/>
            <a:tailEnd/>
          </a:ln>
        </p:spPr>
        <p:txBody>
          <a:bodyPr wrap="square" lIns="43540" tIns="21770" rIns="43540" bIns="21770" anchor="ctr">
            <a:spAutoFit/>
          </a:bodyPr>
          <a:lstStyle/>
          <a:p>
            <a:pPr marL="263525" indent="-263525">
              <a:defRPr/>
            </a:pPr>
            <a:r>
              <a:rPr lang="ja-JP" altLang="en-US" sz="1600" dirty="0">
                <a:solidFill>
                  <a:schemeClr val="tx1">
                    <a:lumMod val="50000"/>
                    <a:lumOff val="50000"/>
                  </a:schemeClr>
                </a:solidFill>
                <a:latin typeface="Arial" panose="020B0604020202020204" pitchFamily="34" charset="0"/>
                <a:cs typeface="Arial" panose="020B0604020202020204" pitchFamily="34" charset="0"/>
              </a:rPr>
              <a:t>■</a:t>
            </a:r>
            <a:r>
              <a:rPr lang="ja-JP" altLang="en-US" sz="1600" dirty="0">
                <a:latin typeface="Arial" panose="020B0604020202020204" pitchFamily="34" charset="0"/>
                <a:cs typeface="Arial" panose="020B0604020202020204" pitchFamily="34" charset="0"/>
              </a:rPr>
              <a:t> </a:t>
            </a:r>
            <a:r>
              <a:rPr lang="en-US" altLang="ja-JP" sz="1600" dirty="0">
                <a:latin typeface="Arial" panose="020B0604020202020204" pitchFamily="34" charset="0"/>
                <a:cs typeface="Arial" panose="020B0604020202020204" pitchFamily="34" charset="0"/>
              </a:rPr>
              <a:t>BALB/c </a:t>
            </a:r>
            <a:r>
              <a:rPr lang="en-GB" altLang="ja-JP" sz="1600" dirty="0">
                <a:latin typeface="Arial" panose="020B0604020202020204" pitchFamily="34" charset="0"/>
                <a:ea typeface="ＭＳ Ｐゴシック" charset="-128"/>
                <a:cs typeface="Arial" panose="020B0604020202020204" pitchFamily="34" charset="0"/>
              </a:rPr>
              <a:t>mice bearing bilateral homo</a:t>
            </a:r>
            <a:r>
              <a:rPr lang="en-US" altLang="ja-JP" sz="1600" dirty="0">
                <a:latin typeface="Arial" panose="020B0604020202020204" pitchFamily="34" charset="0"/>
                <a:ea typeface="ＭＳ Ｐゴシック" charset="-128"/>
                <a:cs typeface="Arial" panose="020B0604020202020204" pitchFamily="34" charset="0"/>
              </a:rPr>
              <a:t>grafts of </a:t>
            </a:r>
          </a:p>
          <a:p>
            <a:pPr marL="263525" indent="-263525">
              <a:defRPr/>
            </a:pPr>
            <a:r>
              <a:rPr lang="en-US" altLang="ja-JP" sz="1600" dirty="0">
                <a:latin typeface="Arial" panose="020B0604020202020204" pitchFamily="34" charset="0"/>
                <a:ea typeface="ＭＳ Ｐゴシック" charset="-128"/>
                <a:cs typeface="Arial" panose="020B0604020202020204" pitchFamily="34" charset="0"/>
              </a:rPr>
              <a:t>	colon26 murine colorectal cancer</a:t>
            </a:r>
          </a:p>
          <a:p>
            <a:pPr marL="180975" indent="-180975">
              <a:defRPr/>
            </a:pPr>
            <a:r>
              <a:rPr lang="ja-JP" altLang="en-US" sz="1600" dirty="0">
                <a:solidFill>
                  <a:schemeClr val="tx1">
                    <a:lumMod val="50000"/>
                    <a:lumOff val="50000"/>
                  </a:schemeClr>
                </a:solidFill>
                <a:latin typeface="Arial" panose="020B0604020202020204" pitchFamily="34" charset="0"/>
                <a:cs typeface="Arial" panose="020B0604020202020204" pitchFamily="34" charset="0"/>
              </a:rPr>
              <a:t>■</a:t>
            </a:r>
            <a:r>
              <a:rPr lang="ja-JP" altLang="en-US" sz="1600" dirty="0">
                <a:latin typeface="Arial" panose="020B0604020202020204" pitchFamily="34" charset="0"/>
                <a:cs typeface="Arial" panose="020B0604020202020204" pitchFamily="34" charset="0"/>
              </a:rPr>
              <a:t> </a:t>
            </a:r>
            <a:r>
              <a:rPr lang="en-US" altLang="ja-JP" sz="1600" dirty="0">
                <a:latin typeface="Arial" panose="020B0604020202020204" pitchFamily="34" charset="0"/>
                <a:cs typeface="Arial" panose="020B0604020202020204" pitchFamily="34" charset="0"/>
              </a:rPr>
              <a:t>single administration by intravenous injection</a:t>
            </a:r>
            <a:r>
              <a:rPr lang="ja-JP" altLang="ja-JP" sz="1600" dirty="0">
                <a:latin typeface="Arial" panose="020B0604020202020204" pitchFamily="34" charset="0"/>
                <a:cs typeface="Arial" panose="020B0604020202020204" pitchFamily="34" charset="0"/>
              </a:rPr>
              <a:t>（</a:t>
            </a:r>
            <a:r>
              <a:rPr lang="en-US" altLang="ja-JP" sz="1600" dirty="0">
                <a:latin typeface="Arial" panose="020B0604020202020204" pitchFamily="34" charset="0"/>
                <a:cs typeface="Arial" panose="020B0604020202020204" pitchFamily="34" charset="0"/>
              </a:rPr>
              <a:t>10 mg/kg</a:t>
            </a:r>
            <a:r>
              <a:rPr lang="ja-JP" altLang="ja-JP" sz="1600" dirty="0">
                <a:latin typeface="Arial" panose="020B0604020202020204" pitchFamily="34" charset="0"/>
                <a:cs typeface="Arial" panose="020B0604020202020204" pitchFamily="34" charset="0"/>
              </a:rPr>
              <a:t>）</a:t>
            </a:r>
            <a:endParaRPr lang="ja-JP" altLang="en-US" sz="1600" dirty="0">
              <a:latin typeface="Arial" panose="020B0604020202020204" pitchFamily="34" charset="0"/>
              <a:ea typeface="ＭＳ Ｐゴシック" charset="-128"/>
              <a:cs typeface="Arial" panose="020B0604020202020204" pitchFamily="34" charset="0"/>
            </a:endParaRPr>
          </a:p>
        </p:txBody>
      </p:sp>
      <p:sp>
        <p:nvSpPr>
          <p:cNvPr id="17" name="タイトル 13"/>
          <p:cNvSpPr txBox="1">
            <a:spLocks/>
          </p:cNvSpPr>
          <p:nvPr/>
        </p:nvSpPr>
        <p:spPr>
          <a:xfrm>
            <a:off x="1010809" y="273648"/>
            <a:ext cx="10657500" cy="525906"/>
          </a:xfrm>
          <a:prstGeom prst="rect">
            <a:avLst/>
          </a:prstGeom>
        </p:spPr>
        <p:txBody>
          <a:bodyPr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000" b="1" dirty="0">
                <a:latin typeface="Arial" panose="020B0604020202020204" pitchFamily="34" charset="0"/>
                <a:cs typeface="Arial" panose="020B0604020202020204" pitchFamily="34" charset="0"/>
              </a:rPr>
              <a:t>フッ素を二つ導入した </a:t>
            </a:r>
            <a:r>
              <a:rPr lang="en-US" altLang="ja-JP" sz="2000" b="1" dirty="0" err="1">
                <a:latin typeface="Arial" panose="020B0604020202020204" pitchFamily="34" charset="0"/>
                <a:cs typeface="Arial" panose="020B0604020202020204" pitchFamily="34" charset="0"/>
              </a:rPr>
              <a:t>tetrazolato</a:t>
            </a:r>
            <a:r>
              <a:rPr lang="en-US" altLang="ja-JP" sz="2000" b="1" dirty="0">
                <a:latin typeface="Arial" panose="020B0604020202020204" pitchFamily="34" charset="0"/>
                <a:cs typeface="Arial" panose="020B0604020202020204" pitchFamily="34" charset="0"/>
              </a:rPr>
              <a:t> </a:t>
            </a:r>
            <a:r>
              <a:rPr lang="ja-JP" altLang="en-US" sz="2000" b="1" dirty="0">
                <a:latin typeface="Arial" panose="020B0604020202020204" pitchFamily="34" charset="0"/>
                <a:cs typeface="Arial" panose="020B0604020202020204" pitchFamily="34" charset="0"/>
              </a:rPr>
              <a:t>架橋錯体では </a:t>
            </a:r>
            <a:r>
              <a:rPr lang="en-US" altLang="ja-JP" sz="2000" b="1" i="1" dirty="0">
                <a:latin typeface="Arial" panose="020B0604020202020204" pitchFamily="34" charset="0"/>
                <a:cs typeface="Arial" panose="020B0604020202020204" pitchFamily="34" charset="0"/>
              </a:rPr>
              <a:t>in vivo </a:t>
            </a:r>
            <a:r>
              <a:rPr lang="ja-JP" altLang="en-US" sz="2000" b="1" dirty="0">
                <a:latin typeface="Arial" panose="020B0604020202020204" pitchFamily="34" charset="0"/>
                <a:cs typeface="Arial" panose="020B0604020202020204" pitchFamily="34" charset="0"/>
              </a:rPr>
              <a:t>抗腫瘍効果が改善する</a:t>
            </a:r>
            <a:endParaRPr lang="en-US" altLang="ja-JP" sz="2000" b="1" dirty="0">
              <a:latin typeface="Arial" panose="020B0604020202020204" pitchFamily="34" charset="0"/>
              <a:cs typeface="Arial" panose="020B0604020202020204" pitchFamily="34" charset="0"/>
            </a:endParaRPr>
          </a:p>
        </p:txBody>
      </p:sp>
      <p:sp>
        <p:nvSpPr>
          <p:cNvPr id="34" name="テキスト ボックス 33"/>
          <p:cNvSpPr txBox="1"/>
          <p:nvPr/>
        </p:nvSpPr>
        <p:spPr>
          <a:xfrm>
            <a:off x="5525735" y="4070450"/>
            <a:ext cx="2903359" cy="369332"/>
          </a:xfrm>
          <a:prstGeom prst="rect">
            <a:avLst/>
          </a:prstGeom>
          <a:noFill/>
        </p:spPr>
        <p:txBody>
          <a:bodyPr wrap="none" rtlCol="0">
            <a:spAutoFit/>
          </a:bodyPr>
          <a:lstStyle/>
          <a:p>
            <a:r>
              <a:rPr kumimoji="1" lang="en-US" altLang="ja-JP"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 vivo </a:t>
            </a:r>
            <a:r>
              <a:rPr kumimoji="1" lang="en-US" altLang="ja-JP"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antitumor activity</a:t>
            </a:r>
            <a:endParaRPr kumimoji="1" lang="ja-JP" alt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nvGrpSpPr>
          <p:cNvPr id="3" name="グループ化 2">
            <a:extLst>
              <a:ext uri="{FF2B5EF4-FFF2-40B4-BE49-F238E27FC236}">
                <a16:creationId xmlns:a16="http://schemas.microsoft.com/office/drawing/2014/main" id="{F46B8901-03B6-42C0-9541-150A0C8D3D33}"/>
              </a:ext>
            </a:extLst>
          </p:cNvPr>
          <p:cNvGrpSpPr/>
          <p:nvPr/>
        </p:nvGrpSpPr>
        <p:grpSpPr>
          <a:xfrm>
            <a:off x="721487" y="944517"/>
            <a:ext cx="4627753" cy="5843117"/>
            <a:chOff x="641477" y="689302"/>
            <a:chExt cx="4769678" cy="6022315"/>
          </a:xfrm>
        </p:grpSpPr>
        <p:graphicFrame>
          <p:nvGraphicFramePr>
            <p:cNvPr id="37" name="グラフ 36"/>
            <p:cNvGraphicFramePr>
              <a:graphicFrameLocks/>
            </p:cNvGraphicFramePr>
            <p:nvPr>
              <p:extLst>
                <p:ext uri="{D42A27DB-BD31-4B8C-83A1-F6EECF244321}">
                  <p14:modId xmlns:p14="http://schemas.microsoft.com/office/powerpoint/2010/main" val="1922117238"/>
                </p:ext>
              </p:extLst>
            </p:nvPr>
          </p:nvGraphicFramePr>
          <p:xfrm>
            <a:off x="1052598" y="2946162"/>
            <a:ext cx="4358557" cy="3641977"/>
          </p:xfrm>
          <a:graphic>
            <a:graphicData uri="http://schemas.openxmlformats.org/drawingml/2006/chart">
              <c:chart xmlns:c="http://schemas.openxmlformats.org/drawingml/2006/chart" xmlns:r="http://schemas.openxmlformats.org/officeDocument/2006/relationships" r:id="rId3"/>
            </a:graphicData>
          </a:graphic>
        </p:graphicFrame>
        <p:pic>
          <p:nvPicPr>
            <p:cNvPr id="24" name="図 1"/>
            <p:cNvPicPr>
              <a:picLocks noChangeAspect="1" noChangeArrowheads="1"/>
            </p:cNvPicPr>
            <p:nvPr/>
          </p:nvPicPr>
          <p:blipFill>
            <a:blip r:embed="rId4" cstate="print">
              <a:extLst>
                <a:ext uri="{28A0092B-C50C-407E-A947-70E740481C1C}">
                  <a14:useLocalDpi xmlns:a14="http://schemas.microsoft.com/office/drawing/2010/main" val="0"/>
                </a:ext>
              </a:extLst>
            </a:blip>
            <a:srcRect l="20920" t="7634" r="4303" b="8652"/>
            <a:stretch>
              <a:fillRect/>
            </a:stretch>
          </p:blipFill>
          <p:spPr bwMode="auto">
            <a:xfrm>
              <a:off x="1067271" y="689302"/>
              <a:ext cx="4037129" cy="2637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テキスト ボックス 24"/>
            <p:cNvSpPr txBox="1"/>
            <p:nvPr/>
          </p:nvSpPr>
          <p:spPr>
            <a:xfrm>
              <a:off x="2266841" y="6075606"/>
              <a:ext cx="2056618" cy="369331"/>
            </a:xfrm>
            <a:prstGeom prst="rect">
              <a:avLst/>
            </a:prstGeom>
            <a:noFill/>
          </p:spPr>
          <p:txBody>
            <a:bodyPr wrap="square" rtlCol="0">
              <a:spAutoFit/>
            </a:bodyPr>
            <a:lstStyle/>
            <a:p>
              <a:r>
                <a:rPr lang="en-US" altLang="ja-JP" dirty="0">
                  <a:latin typeface="Arial" panose="020B0604020202020204" pitchFamily="34" charset="0"/>
                  <a:cs typeface="Arial" panose="020B0604020202020204" pitchFamily="34" charset="0"/>
                </a:rPr>
                <a:t>Days after dosing</a:t>
              </a:r>
              <a:endParaRPr lang="ja-JP" altLang="en-US" dirty="0">
                <a:latin typeface="Arial" panose="020B0604020202020204" pitchFamily="34" charset="0"/>
                <a:cs typeface="Arial" panose="020B0604020202020204" pitchFamily="34" charset="0"/>
              </a:endParaRPr>
            </a:p>
          </p:txBody>
        </p:sp>
        <p:sp>
          <p:nvSpPr>
            <p:cNvPr id="28" name="テキスト ボックス 27"/>
            <p:cNvSpPr txBox="1"/>
            <p:nvPr/>
          </p:nvSpPr>
          <p:spPr>
            <a:xfrm rot="16200000">
              <a:off x="-385146" y="1879040"/>
              <a:ext cx="2428293" cy="369332"/>
            </a:xfrm>
            <a:prstGeom prst="rect">
              <a:avLst/>
            </a:prstGeom>
            <a:noFill/>
          </p:spPr>
          <p:txBody>
            <a:bodyPr wrap="none" rtlCol="0">
              <a:spAutoFit/>
            </a:bodyPr>
            <a:lstStyle/>
            <a:p>
              <a:r>
                <a:rPr lang="en-US" altLang="ja-JP" dirty="0">
                  <a:latin typeface="Arial" panose="020B0604020202020204" pitchFamily="34" charset="0"/>
                  <a:cs typeface="Arial" panose="020B0604020202020204" pitchFamily="34" charset="0"/>
                </a:rPr>
                <a:t>Tumor volume</a:t>
              </a:r>
              <a:r>
                <a:rPr lang="ja-JP" altLang="en-US" dirty="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(mm</a:t>
              </a:r>
              <a:r>
                <a:rPr lang="en-US" altLang="ja-JP" baseline="30000" dirty="0">
                  <a:latin typeface="Arial" panose="020B0604020202020204" pitchFamily="34" charset="0"/>
                  <a:cs typeface="Arial" panose="020B0604020202020204" pitchFamily="34" charset="0"/>
                </a:rPr>
                <a:t>3</a:t>
              </a:r>
              <a:r>
                <a:rPr lang="en-US" altLang="ja-JP" dirty="0">
                  <a:latin typeface="Arial" panose="020B0604020202020204" pitchFamily="34" charset="0"/>
                  <a:cs typeface="Arial" panose="020B0604020202020204" pitchFamily="34" charset="0"/>
                </a:rPr>
                <a:t>)</a:t>
              </a:r>
              <a:endParaRPr lang="ja-JP" altLang="en-US" dirty="0">
                <a:latin typeface="Arial" panose="020B0604020202020204" pitchFamily="34" charset="0"/>
                <a:cs typeface="Arial" panose="020B0604020202020204" pitchFamily="34" charset="0"/>
              </a:endParaRPr>
            </a:p>
          </p:txBody>
        </p:sp>
        <p:sp>
          <p:nvSpPr>
            <p:cNvPr id="4" name="正方形/長方形 3"/>
            <p:cNvSpPr/>
            <p:nvPr/>
          </p:nvSpPr>
          <p:spPr>
            <a:xfrm>
              <a:off x="2858534" y="2049656"/>
              <a:ext cx="657704" cy="2638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6" name="正方形/長方形 45"/>
            <p:cNvSpPr/>
            <p:nvPr/>
          </p:nvSpPr>
          <p:spPr>
            <a:xfrm>
              <a:off x="3176176" y="1730364"/>
              <a:ext cx="787332" cy="3061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7" name="正方形/長方形 46"/>
            <p:cNvSpPr/>
            <p:nvPr/>
          </p:nvSpPr>
          <p:spPr>
            <a:xfrm>
              <a:off x="1954369" y="2051559"/>
              <a:ext cx="787332" cy="3061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テキスト ボックス 1"/>
            <p:cNvSpPr txBox="1"/>
            <p:nvPr/>
          </p:nvSpPr>
          <p:spPr>
            <a:xfrm>
              <a:off x="2683850" y="1941722"/>
              <a:ext cx="877163" cy="400110"/>
            </a:xfrm>
            <a:prstGeom prst="rect">
              <a:avLst/>
            </a:prstGeom>
            <a:noFill/>
          </p:spPr>
          <p:txBody>
            <a:bodyPr wrap="none" rtlCol="0">
              <a:spAutoFit/>
            </a:bodyPr>
            <a:lstStyle/>
            <a:p>
              <a:r>
                <a:rPr lang="en-US" altLang="ja-JP" sz="2000" b="1" dirty="0">
                  <a:solidFill>
                    <a:srgbClr val="00B050"/>
                  </a:solidFill>
                  <a:latin typeface="Arial" panose="020B0604020202020204" pitchFamily="34" charset="0"/>
                  <a:cs typeface="Arial" panose="020B0604020202020204" pitchFamily="34" charset="0"/>
                </a:rPr>
                <a:t>5-MF</a:t>
              </a:r>
              <a:r>
                <a:rPr lang="en-US" altLang="ja-JP" sz="2000" b="1" baseline="-25000" dirty="0">
                  <a:solidFill>
                    <a:srgbClr val="00B050"/>
                  </a:solidFill>
                  <a:latin typeface="Arial" panose="020B0604020202020204" pitchFamily="34" charset="0"/>
                  <a:cs typeface="Arial" panose="020B0604020202020204" pitchFamily="34" charset="0"/>
                </a:rPr>
                <a:t>2</a:t>
              </a:r>
              <a:endParaRPr lang="ja-JP" altLang="en-US" sz="2000" b="1" dirty="0">
                <a:solidFill>
                  <a:srgbClr val="00B050"/>
                </a:solidFill>
                <a:latin typeface="Arial" panose="020B0604020202020204" pitchFamily="34" charset="0"/>
                <a:cs typeface="Arial" panose="020B0604020202020204" pitchFamily="34" charset="0"/>
              </a:endParaRPr>
            </a:p>
          </p:txBody>
        </p:sp>
        <p:sp>
          <p:nvSpPr>
            <p:cNvPr id="48" name="テキスト ボックス 47"/>
            <p:cNvSpPr txBox="1"/>
            <p:nvPr/>
          </p:nvSpPr>
          <p:spPr>
            <a:xfrm>
              <a:off x="1963955" y="2054210"/>
              <a:ext cx="768159" cy="400110"/>
            </a:xfrm>
            <a:prstGeom prst="rect">
              <a:avLst/>
            </a:prstGeom>
            <a:noFill/>
          </p:spPr>
          <p:txBody>
            <a:bodyPr wrap="none" rtlCol="0">
              <a:spAutoFit/>
            </a:bodyPr>
            <a:lstStyle/>
            <a:p>
              <a:r>
                <a:rPr lang="en-US" altLang="ja-JP" sz="2000" b="1" dirty="0">
                  <a:solidFill>
                    <a:srgbClr val="FF0000"/>
                  </a:solidFill>
                  <a:latin typeface="Arial" panose="020B0604020202020204" pitchFamily="34" charset="0"/>
                  <a:cs typeface="Arial" panose="020B0604020202020204" pitchFamily="34" charset="0"/>
                </a:rPr>
                <a:t>5-Me</a:t>
              </a:r>
              <a:endParaRPr lang="ja-JP" altLang="en-US" sz="2000" b="1" dirty="0">
                <a:solidFill>
                  <a:srgbClr val="FF0000"/>
                </a:solidFill>
                <a:latin typeface="Arial" panose="020B0604020202020204" pitchFamily="34" charset="0"/>
                <a:cs typeface="Arial" panose="020B0604020202020204" pitchFamily="34" charset="0"/>
              </a:endParaRPr>
            </a:p>
          </p:txBody>
        </p:sp>
        <p:sp>
          <p:nvSpPr>
            <p:cNvPr id="49" name="正方形/長方形 48"/>
            <p:cNvSpPr/>
            <p:nvPr/>
          </p:nvSpPr>
          <p:spPr>
            <a:xfrm>
              <a:off x="3649554" y="909608"/>
              <a:ext cx="787332" cy="3061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0" name="テキスト ボックス 49"/>
            <p:cNvSpPr txBox="1"/>
            <p:nvPr/>
          </p:nvSpPr>
          <p:spPr>
            <a:xfrm>
              <a:off x="3613327" y="765771"/>
              <a:ext cx="877163" cy="360000"/>
            </a:xfrm>
            <a:prstGeom prst="rect">
              <a:avLst/>
            </a:prstGeom>
            <a:noFill/>
          </p:spPr>
          <p:txBody>
            <a:bodyPr wrap="none" rtlCol="0">
              <a:spAutoFit/>
            </a:bodyPr>
            <a:lstStyle/>
            <a:p>
              <a:pPr lvl="0" defTabSz="1511960">
                <a:defRPr/>
              </a:pPr>
              <a:r>
                <a:rPr lang="en-US" altLang="ja-JP" sz="2000" b="1" dirty="0">
                  <a:solidFill>
                    <a:srgbClr val="FFC000"/>
                  </a:solidFill>
                  <a:latin typeface="Arial" panose="020B0604020202020204" pitchFamily="34" charset="0"/>
                  <a:cs typeface="Arial" panose="020B0604020202020204" pitchFamily="34" charset="0"/>
                </a:rPr>
                <a:t>5-MF</a:t>
              </a:r>
              <a:r>
                <a:rPr lang="en-US" altLang="ja-JP" sz="2000" b="1" baseline="-25000" dirty="0">
                  <a:solidFill>
                    <a:srgbClr val="FFC000"/>
                  </a:solidFill>
                  <a:latin typeface="Arial" panose="020B0604020202020204" pitchFamily="34" charset="0"/>
                  <a:cs typeface="Arial" panose="020B0604020202020204" pitchFamily="34" charset="0"/>
                </a:rPr>
                <a:t>3</a:t>
              </a:r>
              <a:endParaRPr lang="ja-JP" altLang="en-US" sz="2000" dirty="0">
                <a:solidFill>
                  <a:srgbClr val="FFC000"/>
                </a:solidFill>
                <a:latin typeface="Arial" panose="020B0604020202020204" pitchFamily="34" charset="0"/>
                <a:cs typeface="Arial" panose="020B0604020202020204" pitchFamily="34" charset="0"/>
              </a:endParaRPr>
            </a:p>
          </p:txBody>
        </p:sp>
        <p:sp>
          <p:nvSpPr>
            <p:cNvPr id="51" name="テキスト ボックス 50"/>
            <p:cNvSpPr txBox="1"/>
            <p:nvPr/>
          </p:nvSpPr>
          <p:spPr>
            <a:xfrm>
              <a:off x="3176176" y="1647827"/>
              <a:ext cx="877163" cy="416204"/>
            </a:xfrm>
            <a:prstGeom prst="rect">
              <a:avLst/>
            </a:prstGeom>
            <a:noFill/>
          </p:spPr>
          <p:txBody>
            <a:bodyPr wrap="none" rtlCol="0">
              <a:spAutoFit/>
            </a:bodyPr>
            <a:lstStyle/>
            <a:p>
              <a:pPr>
                <a:lnSpc>
                  <a:spcPct val="115000"/>
                </a:lnSpc>
              </a:pPr>
              <a:r>
                <a:rPr lang="en-US" altLang="ja-JP" sz="2000" b="1" dirty="0">
                  <a:solidFill>
                    <a:srgbClr val="0000FF"/>
                  </a:solidFill>
                  <a:latin typeface="Arial" panose="020B0604020202020204" pitchFamily="34" charset="0"/>
                  <a:ea typeface="Meiryo UI" panose="020B0604030504040204" pitchFamily="50" charset="-128"/>
                  <a:cs typeface="Arial" panose="020B0604020202020204" pitchFamily="34" charset="0"/>
                </a:rPr>
                <a:t>5-M</a:t>
              </a:r>
              <a:r>
                <a:rPr lang="en-US" altLang="ja-JP" sz="2000" b="1" dirty="0">
                  <a:solidFill>
                    <a:srgbClr val="0000FF"/>
                  </a:solidFill>
                  <a:latin typeface="Arial" panose="020B0604020202020204" pitchFamily="34" charset="0"/>
                  <a:cs typeface="Arial" panose="020B0604020202020204" pitchFamily="34" charset="0"/>
                </a:rPr>
                <a:t>F</a:t>
              </a:r>
              <a:r>
                <a:rPr lang="en-US" altLang="ja-JP" sz="2000" b="1" baseline="-25000" dirty="0">
                  <a:solidFill>
                    <a:srgbClr val="0000FF"/>
                  </a:solidFill>
                  <a:latin typeface="Arial" panose="020B0604020202020204" pitchFamily="34" charset="0"/>
                  <a:cs typeface="Arial" panose="020B0604020202020204" pitchFamily="34" charset="0"/>
                </a:rPr>
                <a:t>1</a:t>
              </a:r>
              <a:endParaRPr lang="ja-JP" altLang="ja-JP" sz="2000" b="1" dirty="0">
                <a:solidFill>
                  <a:srgbClr val="0000FF"/>
                </a:solidFill>
                <a:latin typeface="Arial" panose="020B0604020202020204" pitchFamily="34" charset="0"/>
                <a:ea typeface="Times New Roman" panose="02020603050405020304" pitchFamily="18" charset="0"/>
                <a:cs typeface="Arial" panose="020B0604020202020204" pitchFamily="34" charset="0"/>
              </a:endParaRPr>
            </a:p>
          </p:txBody>
        </p:sp>
        <p:sp>
          <p:nvSpPr>
            <p:cNvPr id="18" name="テキスト ボックス 17"/>
            <p:cNvSpPr txBox="1"/>
            <p:nvPr/>
          </p:nvSpPr>
          <p:spPr>
            <a:xfrm>
              <a:off x="2957888" y="1381107"/>
              <a:ext cx="1365570" cy="380659"/>
            </a:xfrm>
            <a:prstGeom prst="rect">
              <a:avLst/>
            </a:prstGeom>
            <a:solidFill>
              <a:schemeClr val="bg1"/>
            </a:solidFill>
          </p:spPr>
          <p:txBody>
            <a:bodyPr wrap="square" rtlCol="0">
              <a:spAutoFit/>
            </a:bodyPr>
            <a:lstStyle/>
            <a:p>
              <a:pPr algn="ctr"/>
              <a:r>
                <a:rPr lang="ja-JP" altLang="ja-JP" dirty="0">
                  <a:latin typeface="Arial" panose="020B0604020202020204" pitchFamily="34" charset="0"/>
                  <a:cs typeface="Arial" panose="020B0604020202020204" pitchFamily="34" charset="0"/>
                </a:rPr>
                <a:t>oxaliplatin</a:t>
              </a:r>
              <a:endParaRPr lang="ja-JP" altLang="en-US" dirty="0">
                <a:latin typeface="Arial" panose="020B0604020202020204" pitchFamily="34" charset="0"/>
                <a:cs typeface="Arial" panose="020B0604020202020204" pitchFamily="34" charset="0"/>
              </a:endParaRPr>
            </a:p>
          </p:txBody>
        </p:sp>
        <p:sp>
          <p:nvSpPr>
            <p:cNvPr id="19" name="テキスト ボックス 18"/>
            <p:cNvSpPr txBox="1"/>
            <p:nvPr/>
          </p:nvSpPr>
          <p:spPr>
            <a:xfrm>
              <a:off x="3552033" y="1130683"/>
              <a:ext cx="938457" cy="324000"/>
            </a:xfrm>
            <a:prstGeom prst="rect">
              <a:avLst/>
            </a:prstGeom>
            <a:solidFill>
              <a:schemeClr val="bg1"/>
            </a:solidFill>
          </p:spPr>
          <p:txBody>
            <a:bodyPr wrap="square" rtlCol="0">
              <a:spAutoFit/>
            </a:bodyPr>
            <a:lstStyle/>
            <a:p>
              <a:pPr algn="ctr"/>
              <a:r>
                <a:rPr lang="en-US" altLang="ja-JP" dirty="0">
                  <a:latin typeface="Arial" panose="020B0604020202020204" pitchFamily="34" charset="0"/>
                  <a:cs typeface="Arial" panose="020B0604020202020204" pitchFamily="34" charset="0"/>
                </a:rPr>
                <a:t>control</a:t>
              </a:r>
              <a:endParaRPr lang="ja-JP" altLang="en-US" dirty="0">
                <a:latin typeface="Arial" panose="020B0604020202020204" pitchFamily="34" charset="0"/>
                <a:cs typeface="Arial" panose="020B0604020202020204" pitchFamily="34" charset="0"/>
              </a:endParaRPr>
            </a:p>
          </p:txBody>
        </p:sp>
        <p:sp>
          <p:nvSpPr>
            <p:cNvPr id="20" name="テキスト ボックス 19"/>
            <p:cNvSpPr txBox="1"/>
            <p:nvPr/>
          </p:nvSpPr>
          <p:spPr>
            <a:xfrm>
              <a:off x="2266841" y="6373063"/>
              <a:ext cx="1880643" cy="338554"/>
            </a:xfrm>
            <a:prstGeom prst="rect">
              <a:avLst/>
            </a:prstGeom>
            <a:noFill/>
          </p:spPr>
          <p:txBody>
            <a:bodyPr wrap="none" rtlCol="0">
              <a:spAutoFit/>
            </a:bodyPr>
            <a:lstStyle/>
            <a:p>
              <a:r>
                <a:rPr lang="en-US" altLang="ja-JP" sz="1600" dirty="0">
                  <a:latin typeface="Arial" panose="020B0604020202020204" pitchFamily="34" charset="0"/>
                  <a:cs typeface="Arial" panose="020B0604020202020204" pitchFamily="34" charset="0"/>
                </a:rPr>
                <a:t>mean</a:t>
              </a:r>
              <a:r>
                <a:rPr lang="ja-JP" altLang="en-US" sz="1600" dirty="0">
                  <a:latin typeface="Arial" panose="020B0604020202020204" pitchFamily="34" charset="0"/>
                  <a:cs typeface="Arial" panose="020B0604020202020204" pitchFamily="34" charset="0"/>
                </a:rPr>
                <a:t> </a:t>
              </a:r>
              <a:r>
                <a:rPr lang="en-US" altLang="ja-JP" sz="1600" dirty="0">
                  <a:latin typeface="Arial" panose="020B0604020202020204" pitchFamily="34" charset="0"/>
                  <a:cs typeface="Arial" panose="020B0604020202020204" pitchFamily="34" charset="0"/>
                </a:rPr>
                <a:t>± SD, </a:t>
              </a:r>
              <a:r>
                <a:rPr lang="en-US" altLang="ja-JP" sz="1600" i="1" dirty="0">
                  <a:latin typeface="Arial" panose="020B0604020202020204" pitchFamily="34" charset="0"/>
                  <a:cs typeface="Arial" panose="020B0604020202020204" pitchFamily="34" charset="0"/>
                </a:rPr>
                <a:t>n</a:t>
              </a:r>
              <a:r>
                <a:rPr lang="en-US" altLang="ja-JP" sz="1600" dirty="0">
                  <a:latin typeface="Arial" panose="020B0604020202020204" pitchFamily="34" charset="0"/>
                  <a:cs typeface="Arial" panose="020B0604020202020204" pitchFamily="34" charset="0"/>
                </a:rPr>
                <a:t> = 6</a:t>
              </a:r>
              <a:endParaRPr kumimoji="1" lang="ja-JP" altLang="en-US" sz="1600" dirty="0">
                <a:latin typeface="Arial" panose="020B0604020202020204" pitchFamily="34" charset="0"/>
                <a:cs typeface="Arial" panose="020B0604020202020204" pitchFamily="34" charset="0"/>
              </a:endParaRPr>
            </a:p>
          </p:txBody>
        </p:sp>
        <p:sp>
          <p:nvSpPr>
            <p:cNvPr id="38" name="テキスト ボックス 37"/>
            <p:cNvSpPr txBox="1"/>
            <p:nvPr/>
          </p:nvSpPr>
          <p:spPr>
            <a:xfrm rot="16200000">
              <a:off x="-112576" y="4407514"/>
              <a:ext cx="1877437" cy="369332"/>
            </a:xfrm>
            <a:prstGeom prst="rect">
              <a:avLst/>
            </a:prstGeom>
            <a:noFill/>
          </p:spPr>
          <p:txBody>
            <a:bodyPr wrap="none" rtlCol="0">
              <a:spAutoFit/>
            </a:bodyPr>
            <a:lstStyle/>
            <a:p>
              <a:r>
                <a:rPr lang="en-US" altLang="ja-JP" dirty="0">
                  <a:latin typeface="Arial" panose="020B0604020202020204" pitchFamily="34" charset="0"/>
                  <a:cs typeface="Arial" panose="020B0604020202020204" pitchFamily="34" charset="0"/>
                </a:rPr>
                <a:t>Body weight</a:t>
              </a:r>
              <a:r>
                <a:rPr lang="ja-JP" altLang="en-US" dirty="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(g)</a:t>
              </a:r>
              <a:endParaRPr lang="ja-JP" altLang="en-US" dirty="0">
                <a:latin typeface="Arial" panose="020B0604020202020204" pitchFamily="34" charset="0"/>
                <a:cs typeface="Arial" panose="020B0604020202020204" pitchFamily="34" charset="0"/>
              </a:endParaRPr>
            </a:p>
          </p:txBody>
        </p:sp>
      </p:grpSp>
      <p:sp>
        <p:nvSpPr>
          <p:cNvPr id="39" name="テキスト ボックス 38"/>
          <p:cNvSpPr txBox="1"/>
          <p:nvPr/>
        </p:nvSpPr>
        <p:spPr>
          <a:xfrm>
            <a:off x="8790598" y="5169293"/>
            <a:ext cx="2877711" cy="369332"/>
          </a:xfrm>
          <a:prstGeom prst="rect">
            <a:avLst/>
          </a:prstGeom>
          <a:noFill/>
        </p:spPr>
        <p:txBody>
          <a:bodyPr wrap="none" rtlCol="0">
            <a:spAutoFit/>
          </a:bodyPr>
          <a:lstStyle/>
          <a:p>
            <a:r>
              <a:rPr lang="ja-JP" altLang="en-US" dirty="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change of dynamics ? </a:t>
            </a:r>
            <a:endParaRPr kumimoji="1" lang="ja-JP" altLang="en-US" dirty="0">
              <a:latin typeface="Arial" panose="020B0604020202020204" pitchFamily="34" charset="0"/>
              <a:cs typeface="Arial" panose="020B0604020202020204" pitchFamily="34" charset="0"/>
            </a:endParaRPr>
          </a:p>
        </p:txBody>
      </p:sp>
      <p:sp>
        <p:nvSpPr>
          <p:cNvPr id="52" name="正方形/長方形 51">
            <a:extLst>
              <a:ext uri="{FF2B5EF4-FFF2-40B4-BE49-F238E27FC236}">
                <a16:creationId xmlns:a16="http://schemas.microsoft.com/office/drawing/2014/main" id="{F9CA48DC-59DB-409A-89F3-B2838A4CA741}"/>
              </a:ext>
            </a:extLst>
          </p:cNvPr>
          <p:cNvSpPr/>
          <p:nvPr/>
        </p:nvSpPr>
        <p:spPr>
          <a:xfrm>
            <a:off x="6603592" y="2342669"/>
            <a:ext cx="4971233" cy="369332"/>
          </a:xfrm>
          <a:prstGeom prst="rect">
            <a:avLst/>
          </a:prstGeom>
        </p:spPr>
        <p:txBody>
          <a:bodyPr wrap="none">
            <a:spAutoFit/>
          </a:bodyPr>
          <a:lstStyle/>
          <a:p>
            <a:r>
              <a:rPr lang="en-GB" altLang="ja-JP" b="1" dirty="0">
                <a:solidFill>
                  <a:srgbClr val="FF0000"/>
                </a:solidFill>
                <a:latin typeface="Arial" panose="020B0604020202020204" pitchFamily="34" charset="0"/>
                <a:cs typeface="Arial" panose="020B0604020202020204" pitchFamily="34" charset="0"/>
              </a:rPr>
              <a:t>5-Me </a:t>
            </a:r>
            <a:r>
              <a:rPr lang="ja-JP" altLang="en-US" b="1" dirty="0"/>
              <a:t>＞ </a:t>
            </a:r>
            <a:r>
              <a:rPr lang="en-US" altLang="ja-JP" b="1" dirty="0">
                <a:solidFill>
                  <a:srgbClr val="0000FF"/>
                </a:solidFill>
                <a:latin typeface="Arial" panose="020B0604020202020204" pitchFamily="34" charset="0"/>
                <a:ea typeface="Meiryo UI" panose="020B0604030504040204" pitchFamily="50" charset="-128"/>
                <a:cs typeface="Arial" panose="020B0604020202020204" pitchFamily="34" charset="0"/>
              </a:rPr>
              <a:t>5-M</a:t>
            </a:r>
            <a:r>
              <a:rPr lang="en-US" altLang="ja-JP" b="1" dirty="0">
                <a:solidFill>
                  <a:srgbClr val="0000FF"/>
                </a:solidFill>
                <a:latin typeface="Arial" panose="020B0604020202020204" pitchFamily="34" charset="0"/>
                <a:cs typeface="Arial" panose="020B0604020202020204" pitchFamily="34" charset="0"/>
              </a:rPr>
              <a:t>F</a:t>
            </a:r>
            <a:r>
              <a:rPr lang="en-US" altLang="ja-JP" b="1" baseline="-25000" dirty="0">
                <a:solidFill>
                  <a:srgbClr val="0000FF"/>
                </a:solidFill>
                <a:latin typeface="Arial" panose="020B0604020202020204" pitchFamily="34" charset="0"/>
                <a:cs typeface="Arial" panose="020B0604020202020204" pitchFamily="34" charset="0"/>
              </a:rPr>
              <a:t>1</a:t>
            </a:r>
            <a:r>
              <a:rPr lang="ja-JP" altLang="en-US" b="1" dirty="0"/>
              <a:t> ≳  </a:t>
            </a:r>
            <a:r>
              <a:rPr lang="en-US" altLang="ja-JP" b="1" dirty="0">
                <a:solidFill>
                  <a:srgbClr val="00B050"/>
                </a:solidFill>
                <a:latin typeface="Arial" panose="020B0604020202020204" pitchFamily="34" charset="0"/>
                <a:ea typeface="Meiryo UI" panose="020B0604030504040204" pitchFamily="50" charset="-128"/>
                <a:cs typeface="Arial" panose="020B0604020202020204" pitchFamily="34" charset="0"/>
              </a:rPr>
              <a:t>5-</a:t>
            </a:r>
            <a:r>
              <a:rPr lang="en-US" altLang="ja-JP" b="1" dirty="0">
                <a:solidFill>
                  <a:srgbClr val="00B050"/>
                </a:solidFill>
                <a:latin typeface="Arial" panose="020B0604020202020204" pitchFamily="34" charset="0"/>
                <a:cs typeface="Arial" panose="020B0604020202020204" pitchFamily="34" charset="0"/>
              </a:rPr>
              <a:t>MF</a:t>
            </a:r>
            <a:r>
              <a:rPr lang="en-US" altLang="ja-JP" b="1" baseline="-25000" dirty="0">
                <a:solidFill>
                  <a:srgbClr val="00B050"/>
                </a:solidFill>
                <a:latin typeface="Arial" panose="020B0604020202020204" pitchFamily="34" charset="0"/>
                <a:cs typeface="Arial" panose="020B0604020202020204" pitchFamily="34" charset="0"/>
              </a:rPr>
              <a:t>2</a:t>
            </a:r>
            <a:r>
              <a:rPr lang="ja-JP" altLang="en-US" b="1" dirty="0"/>
              <a:t> ＞ </a:t>
            </a:r>
            <a:r>
              <a:rPr lang="en-US" altLang="ja-JP" b="1" dirty="0">
                <a:solidFill>
                  <a:srgbClr val="FFC000"/>
                </a:solidFill>
                <a:latin typeface="Arial" panose="020B0604020202020204" pitchFamily="34" charset="0"/>
                <a:cs typeface="Arial" panose="020B0604020202020204" pitchFamily="34" charset="0"/>
              </a:rPr>
              <a:t>5-MF</a:t>
            </a:r>
            <a:r>
              <a:rPr lang="en-US" altLang="ja-JP" b="1" baseline="-25000" dirty="0">
                <a:solidFill>
                  <a:srgbClr val="FFC000"/>
                </a:solidFill>
                <a:latin typeface="Arial" panose="020B0604020202020204" pitchFamily="34" charset="0"/>
                <a:cs typeface="Arial" panose="020B0604020202020204" pitchFamily="34" charset="0"/>
              </a:rPr>
              <a:t>3</a:t>
            </a:r>
            <a:r>
              <a:rPr lang="ja-JP" altLang="en-US" b="1" dirty="0">
                <a:latin typeface="Arial" panose="020B0604020202020204" pitchFamily="34" charset="0"/>
                <a:cs typeface="Arial" panose="020B0604020202020204" pitchFamily="34" charset="0"/>
              </a:rPr>
              <a:t>≫</a:t>
            </a:r>
            <a:r>
              <a:rPr lang="en-US" altLang="ja-JP" b="1" dirty="0" err="1">
                <a:latin typeface="Arial" panose="020B0604020202020204" pitchFamily="34" charset="0"/>
                <a:cs typeface="Arial" panose="020B0604020202020204" pitchFamily="34" charset="0"/>
              </a:rPr>
              <a:t>oxaliplatin</a:t>
            </a:r>
            <a:endParaRPr lang="ja-JP" altLang="en-US" b="1" dirty="0">
              <a:latin typeface="Arial" panose="020B0604020202020204" pitchFamily="34" charset="0"/>
              <a:cs typeface="Arial" panose="020B0604020202020204" pitchFamily="34" charset="0"/>
            </a:endParaRPr>
          </a:p>
        </p:txBody>
      </p:sp>
      <p:sp>
        <p:nvSpPr>
          <p:cNvPr id="53" name="テキスト ボックス 52">
            <a:extLst>
              <a:ext uri="{FF2B5EF4-FFF2-40B4-BE49-F238E27FC236}">
                <a16:creationId xmlns:a16="http://schemas.microsoft.com/office/drawing/2014/main" id="{A04A26DA-13AB-415D-A970-B52D962965E1}"/>
              </a:ext>
            </a:extLst>
          </p:cNvPr>
          <p:cNvSpPr txBox="1"/>
          <p:nvPr/>
        </p:nvSpPr>
        <p:spPr>
          <a:xfrm>
            <a:off x="5518726" y="1942233"/>
            <a:ext cx="2339102" cy="369332"/>
          </a:xfrm>
          <a:prstGeom prst="rect">
            <a:avLst/>
          </a:prstGeom>
          <a:noFill/>
        </p:spPr>
        <p:txBody>
          <a:bodyPr wrap="none" rtlCol="0">
            <a:spAutoFit/>
          </a:bodyPr>
          <a:lstStyle/>
          <a:p>
            <a:r>
              <a:rPr lang="en-US" altLang="ja-JP"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a:t>
            </a:r>
            <a:r>
              <a:rPr lang="ja-JP" altLang="en-US"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ja-JP"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vitro</a:t>
            </a:r>
            <a:r>
              <a:rPr lang="ja-JP" alt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kumimoji="1" lang="en-US" altLang="ja-JP"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Cytotoxicity</a:t>
            </a:r>
            <a:endParaRPr kumimoji="1" lang="ja-JP" alt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4" name="正方形/長方形 53">
            <a:extLst>
              <a:ext uri="{FF2B5EF4-FFF2-40B4-BE49-F238E27FC236}">
                <a16:creationId xmlns:a16="http://schemas.microsoft.com/office/drawing/2014/main" id="{12D296ED-D617-418A-AF37-B005CDDE0EC5}"/>
              </a:ext>
            </a:extLst>
          </p:cNvPr>
          <p:cNvSpPr/>
          <p:nvPr/>
        </p:nvSpPr>
        <p:spPr>
          <a:xfrm>
            <a:off x="6613241" y="3613175"/>
            <a:ext cx="5128327" cy="369332"/>
          </a:xfrm>
          <a:prstGeom prst="rect">
            <a:avLst/>
          </a:prstGeom>
        </p:spPr>
        <p:txBody>
          <a:bodyPr wrap="none">
            <a:spAutoFit/>
          </a:bodyPr>
          <a:lstStyle/>
          <a:p>
            <a:r>
              <a:rPr lang="en-US" altLang="ja-JP" b="1" dirty="0">
                <a:solidFill>
                  <a:srgbClr val="0000FF"/>
                </a:solidFill>
                <a:latin typeface="Arial" panose="020B0604020202020204" pitchFamily="34" charset="0"/>
                <a:cs typeface="Arial" panose="020B0604020202020204" pitchFamily="34" charset="0"/>
              </a:rPr>
              <a:t>5-MF</a:t>
            </a:r>
            <a:r>
              <a:rPr lang="en-US" altLang="ja-JP" b="1" baseline="-25000" dirty="0">
                <a:solidFill>
                  <a:srgbClr val="0000FF"/>
                </a:solidFill>
                <a:latin typeface="Arial" panose="020B0604020202020204" pitchFamily="34" charset="0"/>
                <a:cs typeface="Arial" panose="020B0604020202020204" pitchFamily="34" charset="0"/>
              </a:rPr>
              <a:t>1</a:t>
            </a:r>
            <a:r>
              <a:rPr lang="ja-JP" altLang="en-US" b="1" dirty="0">
                <a:solidFill>
                  <a:srgbClr val="0000FF"/>
                </a:solidFill>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&gt;</a:t>
            </a:r>
            <a:r>
              <a:rPr lang="ja-JP" altLang="en-US" b="1" dirty="0">
                <a:latin typeface="Arial" panose="020B0604020202020204" pitchFamily="34" charset="0"/>
                <a:cs typeface="Arial" panose="020B0604020202020204" pitchFamily="34" charset="0"/>
              </a:rPr>
              <a:t> </a:t>
            </a:r>
            <a:r>
              <a:rPr lang="en-US" altLang="ja-JP" b="1" dirty="0">
                <a:solidFill>
                  <a:srgbClr val="FF0000"/>
                </a:solidFill>
                <a:latin typeface="Arial" panose="020B0604020202020204" pitchFamily="34" charset="0"/>
                <a:cs typeface="Arial" panose="020B0604020202020204" pitchFamily="34" charset="0"/>
              </a:rPr>
              <a:t>5-Me</a:t>
            </a:r>
            <a:r>
              <a:rPr lang="ja-JP" altLang="en-US" b="1" dirty="0">
                <a:solidFill>
                  <a:srgbClr val="FF0000"/>
                </a:solidFill>
                <a:latin typeface="Arial" panose="020B0604020202020204" pitchFamily="34" charset="0"/>
                <a:cs typeface="Arial" panose="020B0604020202020204" pitchFamily="34" charset="0"/>
              </a:rPr>
              <a:t> </a:t>
            </a:r>
            <a:r>
              <a:rPr lang="ja-JP" altLang="en-US" dirty="0">
                <a:latin typeface="Arial" panose="020B0604020202020204" pitchFamily="34" charset="0"/>
                <a:cs typeface="Arial" panose="020B0604020202020204" pitchFamily="34" charset="0"/>
              </a:rPr>
              <a:t>≥</a:t>
            </a:r>
            <a:r>
              <a:rPr lang="en-US" altLang="ja-JP" b="1" dirty="0">
                <a:latin typeface="Arial" panose="020B0604020202020204" pitchFamily="34" charset="0"/>
                <a:cs typeface="Arial" panose="020B0604020202020204" pitchFamily="34" charset="0"/>
              </a:rPr>
              <a:t> </a:t>
            </a:r>
            <a:r>
              <a:rPr lang="en-US" altLang="ja-JP" b="1" dirty="0">
                <a:solidFill>
                  <a:srgbClr val="00B050"/>
                </a:solidFill>
                <a:latin typeface="Arial" panose="020B0604020202020204" pitchFamily="34" charset="0"/>
                <a:cs typeface="Arial" panose="020B0604020202020204" pitchFamily="34" charset="0"/>
              </a:rPr>
              <a:t>5-MF</a:t>
            </a:r>
            <a:r>
              <a:rPr lang="en-US" altLang="ja-JP" b="1" baseline="-25000" dirty="0">
                <a:solidFill>
                  <a:srgbClr val="00B050"/>
                </a:solidFill>
                <a:latin typeface="Arial" panose="020B0604020202020204" pitchFamily="34" charset="0"/>
                <a:cs typeface="Arial" panose="020B0604020202020204" pitchFamily="34" charset="0"/>
              </a:rPr>
              <a:t>2</a:t>
            </a:r>
            <a:r>
              <a:rPr lang="ja-JP" altLang="en-US" b="1" dirty="0">
                <a:solidFill>
                  <a:srgbClr val="0000FF"/>
                </a:solidFill>
                <a:latin typeface="Arial" panose="020B0604020202020204" pitchFamily="34" charset="0"/>
                <a:cs typeface="Arial" panose="020B0604020202020204" pitchFamily="34" charset="0"/>
              </a:rPr>
              <a:t> </a:t>
            </a:r>
            <a:r>
              <a:rPr lang="ja-JP" altLang="en-US" dirty="0">
                <a:latin typeface="Arial" panose="020B0604020202020204" pitchFamily="34" charset="0"/>
                <a:cs typeface="Arial" panose="020B0604020202020204" pitchFamily="34" charset="0"/>
              </a:rPr>
              <a:t>≈</a:t>
            </a:r>
            <a:r>
              <a:rPr lang="ja-JP" altLang="en-US" b="1" dirty="0">
                <a:latin typeface="Arial" panose="020B0604020202020204" pitchFamily="34" charset="0"/>
                <a:cs typeface="Arial" panose="020B0604020202020204" pitchFamily="34" charset="0"/>
              </a:rPr>
              <a:t> </a:t>
            </a:r>
            <a:r>
              <a:rPr lang="en-US" altLang="ja-JP" b="1" dirty="0">
                <a:solidFill>
                  <a:srgbClr val="FFC000"/>
                </a:solidFill>
                <a:latin typeface="Arial" panose="020B0604020202020204" pitchFamily="34" charset="0"/>
                <a:cs typeface="Arial" panose="020B0604020202020204" pitchFamily="34" charset="0"/>
              </a:rPr>
              <a:t>5-MF</a:t>
            </a:r>
            <a:r>
              <a:rPr lang="en-US" altLang="ja-JP" b="1" baseline="-25000" dirty="0">
                <a:solidFill>
                  <a:srgbClr val="FFC000"/>
                </a:solidFill>
                <a:latin typeface="Arial" panose="020B0604020202020204" pitchFamily="34" charset="0"/>
                <a:cs typeface="Arial" panose="020B0604020202020204" pitchFamily="34" charset="0"/>
              </a:rPr>
              <a:t>3 </a:t>
            </a:r>
            <a:r>
              <a:rPr lang="en-US" altLang="ja-JP" dirty="0">
                <a:latin typeface="Arial" panose="020B0604020202020204" pitchFamily="34" charset="0"/>
                <a:cs typeface="Arial" panose="020B0604020202020204" pitchFamily="34" charset="0"/>
              </a:rPr>
              <a:t>&gt; &gt; </a:t>
            </a:r>
            <a:r>
              <a:rPr lang="en-US" altLang="ja-JP" b="1" dirty="0" err="1">
                <a:latin typeface="Arial" panose="020B0604020202020204" pitchFamily="34" charset="0"/>
                <a:cs typeface="Arial" panose="020B0604020202020204" pitchFamily="34" charset="0"/>
              </a:rPr>
              <a:t>oxalipaltin</a:t>
            </a:r>
            <a:endParaRPr lang="ja-JP" altLang="en-US" b="1" dirty="0">
              <a:latin typeface="Arial" panose="020B0604020202020204" pitchFamily="34" charset="0"/>
              <a:cs typeface="Arial" panose="020B0604020202020204" pitchFamily="34" charset="0"/>
            </a:endParaRPr>
          </a:p>
        </p:txBody>
      </p:sp>
      <p:sp>
        <p:nvSpPr>
          <p:cNvPr id="55" name="正方形/長方形 54">
            <a:extLst>
              <a:ext uri="{FF2B5EF4-FFF2-40B4-BE49-F238E27FC236}">
                <a16:creationId xmlns:a16="http://schemas.microsoft.com/office/drawing/2014/main" id="{13BC2568-590C-49F3-8C75-31FA9953730E}"/>
              </a:ext>
            </a:extLst>
          </p:cNvPr>
          <p:cNvSpPr/>
          <p:nvPr/>
        </p:nvSpPr>
        <p:spPr>
          <a:xfrm>
            <a:off x="6613241" y="3235553"/>
            <a:ext cx="4902304" cy="369332"/>
          </a:xfrm>
          <a:prstGeom prst="rect">
            <a:avLst/>
          </a:prstGeom>
        </p:spPr>
        <p:txBody>
          <a:bodyPr wrap="none">
            <a:spAutoFit/>
          </a:bodyPr>
          <a:lstStyle/>
          <a:p>
            <a:r>
              <a:rPr lang="en-US" altLang="ja-JP" b="1" dirty="0">
                <a:solidFill>
                  <a:srgbClr val="FFC000"/>
                </a:solidFill>
                <a:latin typeface="Arial" panose="020B0604020202020204" pitchFamily="34" charset="0"/>
                <a:cs typeface="Arial" panose="020B0604020202020204" pitchFamily="34" charset="0"/>
              </a:rPr>
              <a:t>5-MF</a:t>
            </a:r>
            <a:r>
              <a:rPr lang="en-US" altLang="ja-JP" b="1" baseline="-25000" dirty="0">
                <a:solidFill>
                  <a:srgbClr val="FFC000"/>
                </a:solidFill>
                <a:latin typeface="Arial" panose="020B0604020202020204" pitchFamily="34" charset="0"/>
                <a:cs typeface="Arial" panose="020B0604020202020204" pitchFamily="34" charset="0"/>
              </a:rPr>
              <a:t>3 </a:t>
            </a:r>
            <a:r>
              <a:rPr lang="en-US" altLang="ja-JP" dirty="0">
                <a:latin typeface="Arial" panose="020B0604020202020204" pitchFamily="34" charset="0"/>
                <a:cs typeface="Arial" panose="020B0604020202020204" pitchFamily="34" charset="0"/>
              </a:rPr>
              <a:t>&gt;</a:t>
            </a:r>
            <a:r>
              <a:rPr lang="ja-JP" altLang="en-US" b="1" dirty="0">
                <a:latin typeface="Arial" panose="020B0604020202020204" pitchFamily="34" charset="0"/>
                <a:cs typeface="Arial" panose="020B0604020202020204" pitchFamily="34" charset="0"/>
              </a:rPr>
              <a:t> </a:t>
            </a:r>
            <a:r>
              <a:rPr lang="en-US" altLang="ja-JP" b="1" dirty="0">
                <a:solidFill>
                  <a:srgbClr val="00B050"/>
                </a:solidFill>
                <a:latin typeface="Arial" panose="020B0604020202020204" pitchFamily="34" charset="0"/>
                <a:cs typeface="Arial" panose="020B0604020202020204" pitchFamily="34" charset="0"/>
              </a:rPr>
              <a:t>5-MF</a:t>
            </a:r>
            <a:r>
              <a:rPr lang="en-US" altLang="ja-JP" b="1" baseline="-25000" dirty="0">
                <a:solidFill>
                  <a:srgbClr val="00B050"/>
                </a:solidFill>
                <a:latin typeface="Arial" panose="020B0604020202020204" pitchFamily="34" charset="0"/>
                <a:cs typeface="Arial" panose="020B0604020202020204" pitchFamily="34" charset="0"/>
              </a:rPr>
              <a:t>2</a:t>
            </a:r>
            <a:r>
              <a:rPr lang="ja-JP" altLang="en-US" b="1" baseline="30000" dirty="0">
                <a:solidFill>
                  <a:srgbClr val="00B050"/>
                </a:solidFill>
                <a:latin typeface="Arial" panose="020B0604020202020204" pitchFamily="34" charset="0"/>
                <a:cs typeface="Arial" panose="020B0604020202020204" pitchFamily="34" charset="0"/>
              </a:rPr>
              <a:t> </a:t>
            </a:r>
            <a:r>
              <a:rPr lang="ja-JP" altLang="en-US" dirty="0">
                <a:latin typeface="Arial" panose="020B0604020202020204" pitchFamily="34" charset="0"/>
                <a:cs typeface="Arial" panose="020B0604020202020204" pitchFamily="34" charset="0"/>
              </a:rPr>
              <a:t>≥</a:t>
            </a:r>
            <a:r>
              <a:rPr lang="ja-JP" altLang="en-US" b="1" dirty="0">
                <a:latin typeface="Arial" panose="020B0604020202020204" pitchFamily="34" charset="0"/>
                <a:cs typeface="Arial" panose="020B0604020202020204" pitchFamily="34" charset="0"/>
              </a:rPr>
              <a:t> </a:t>
            </a:r>
            <a:r>
              <a:rPr lang="en-US" altLang="ja-JP" b="1" dirty="0">
                <a:solidFill>
                  <a:srgbClr val="0000FF"/>
                </a:solidFill>
                <a:latin typeface="Arial" panose="020B0604020202020204" pitchFamily="34" charset="0"/>
                <a:cs typeface="Arial" panose="020B0604020202020204" pitchFamily="34" charset="0"/>
              </a:rPr>
              <a:t>5-MF</a:t>
            </a:r>
            <a:r>
              <a:rPr lang="en-US" altLang="ja-JP" b="1" baseline="-25000" dirty="0">
                <a:solidFill>
                  <a:srgbClr val="0000FF"/>
                </a:solidFill>
                <a:latin typeface="Arial" panose="020B0604020202020204" pitchFamily="34" charset="0"/>
                <a:cs typeface="Arial" panose="020B0604020202020204" pitchFamily="34" charset="0"/>
              </a:rPr>
              <a:t>1</a:t>
            </a:r>
            <a:r>
              <a:rPr lang="en-US" altLang="ja-JP" b="1" baseline="-25000" dirty="0">
                <a:solidFill>
                  <a:srgbClr val="FFC000"/>
                </a:solidFill>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&gt;</a:t>
            </a:r>
            <a:r>
              <a:rPr lang="ja-JP" altLang="en-US" b="1" dirty="0">
                <a:latin typeface="Arial" panose="020B0604020202020204" pitchFamily="34" charset="0"/>
                <a:cs typeface="Arial" panose="020B0604020202020204" pitchFamily="34" charset="0"/>
              </a:rPr>
              <a:t> </a:t>
            </a:r>
            <a:r>
              <a:rPr lang="en-US" altLang="ja-JP" b="1" dirty="0">
                <a:solidFill>
                  <a:srgbClr val="FF0000"/>
                </a:solidFill>
                <a:latin typeface="Arial" panose="020B0604020202020204" pitchFamily="34" charset="0"/>
                <a:cs typeface="Arial" panose="020B0604020202020204" pitchFamily="34" charset="0"/>
              </a:rPr>
              <a:t>5-Me</a:t>
            </a:r>
            <a:r>
              <a:rPr lang="en-US" altLang="ja-JP" dirty="0">
                <a:latin typeface="Arial" panose="020B0604020202020204" pitchFamily="34" charset="0"/>
                <a:cs typeface="Arial" panose="020B0604020202020204" pitchFamily="34" charset="0"/>
              </a:rPr>
              <a:t> &gt; &gt; </a:t>
            </a:r>
            <a:r>
              <a:rPr lang="en-US" altLang="ja-JP" b="1" dirty="0" err="1">
                <a:latin typeface="Arial" panose="020B0604020202020204" pitchFamily="34" charset="0"/>
                <a:cs typeface="Arial" panose="020B0604020202020204" pitchFamily="34" charset="0"/>
              </a:rPr>
              <a:t>oxalipaltin</a:t>
            </a:r>
            <a:endParaRPr lang="ja-JP" altLang="en-US" b="1" dirty="0">
              <a:latin typeface="Arial" panose="020B0604020202020204" pitchFamily="34" charset="0"/>
              <a:cs typeface="Arial" panose="020B0604020202020204" pitchFamily="34" charset="0"/>
            </a:endParaRPr>
          </a:p>
        </p:txBody>
      </p:sp>
      <p:sp>
        <p:nvSpPr>
          <p:cNvPr id="56" name="テキスト ボックス 55">
            <a:extLst>
              <a:ext uri="{FF2B5EF4-FFF2-40B4-BE49-F238E27FC236}">
                <a16:creationId xmlns:a16="http://schemas.microsoft.com/office/drawing/2014/main" id="{1C10CFB0-CB7A-4F6D-8FED-9F054F047EEE}"/>
              </a:ext>
            </a:extLst>
          </p:cNvPr>
          <p:cNvSpPr txBox="1"/>
          <p:nvPr/>
        </p:nvSpPr>
        <p:spPr>
          <a:xfrm>
            <a:off x="6019878" y="3213360"/>
            <a:ext cx="505267" cy="369332"/>
          </a:xfrm>
          <a:prstGeom prst="rect">
            <a:avLst/>
          </a:prstGeom>
          <a:noFill/>
        </p:spPr>
        <p:txBody>
          <a:bodyPr wrap="none" rtlCol="0">
            <a:spAutoFit/>
          </a:bodyPr>
          <a:lstStyle/>
          <a:p>
            <a:r>
              <a:rPr kumimoji="1" lang="en-US" altLang="ja-JP" dirty="0">
                <a:latin typeface="Arial" panose="020B0604020202020204" pitchFamily="34" charset="0"/>
                <a:cs typeface="Arial" panose="020B0604020202020204" pitchFamily="34" charset="0"/>
              </a:rPr>
              <a:t>7 h</a:t>
            </a:r>
            <a:endParaRPr kumimoji="1" lang="ja-JP" altLang="en-US" dirty="0">
              <a:latin typeface="Arial" panose="020B0604020202020204" pitchFamily="34" charset="0"/>
              <a:cs typeface="Arial" panose="020B0604020202020204" pitchFamily="34" charset="0"/>
            </a:endParaRPr>
          </a:p>
        </p:txBody>
      </p:sp>
      <p:sp>
        <p:nvSpPr>
          <p:cNvPr id="57" name="テキスト ボックス 56">
            <a:extLst>
              <a:ext uri="{FF2B5EF4-FFF2-40B4-BE49-F238E27FC236}">
                <a16:creationId xmlns:a16="http://schemas.microsoft.com/office/drawing/2014/main" id="{17C059C9-3BC9-4471-90FA-A6EAD80D49AA}"/>
              </a:ext>
            </a:extLst>
          </p:cNvPr>
          <p:cNvSpPr txBox="1"/>
          <p:nvPr/>
        </p:nvSpPr>
        <p:spPr>
          <a:xfrm>
            <a:off x="5891638" y="3578714"/>
            <a:ext cx="633507" cy="369332"/>
          </a:xfrm>
          <a:prstGeom prst="rect">
            <a:avLst/>
          </a:prstGeom>
          <a:noFill/>
        </p:spPr>
        <p:txBody>
          <a:bodyPr wrap="none" rtlCol="0">
            <a:spAutoFit/>
          </a:bodyPr>
          <a:lstStyle/>
          <a:p>
            <a:r>
              <a:rPr lang="en-US" altLang="ja-JP" dirty="0">
                <a:latin typeface="Arial" panose="020B0604020202020204" pitchFamily="34" charset="0"/>
                <a:cs typeface="Arial" panose="020B0604020202020204" pitchFamily="34" charset="0"/>
              </a:rPr>
              <a:t>24 h</a:t>
            </a:r>
            <a:endParaRPr kumimoji="1" lang="ja-JP" altLang="en-US" dirty="0">
              <a:latin typeface="Arial" panose="020B0604020202020204" pitchFamily="34" charset="0"/>
              <a:cs typeface="Arial" panose="020B0604020202020204" pitchFamily="34" charset="0"/>
            </a:endParaRPr>
          </a:p>
        </p:txBody>
      </p:sp>
      <p:sp>
        <p:nvSpPr>
          <p:cNvPr id="58" name="テキスト ボックス 57">
            <a:extLst>
              <a:ext uri="{FF2B5EF4-FFF2-40B4-BE49-F238E27FC236}">
                <a16:creationId xmlns:a16="http://schemas.microsoft.com/office/drawing/2014/main" id="{560FEAE4-967A-4747-BD55-27EB22162136}"/>
              </a:ext>
            </a:extLst>
          </p:cNvPr>
          <p:cNvSpPr txBox="1"/>
          <p:nvPr/>
        </p:nvSpPr>
        <p:spPr>
          <a:xfrm>
            <a:off x="5518726" y="2844028"/>
            <a:ext cx="2582758" cy="369332"/>
          </a:xfrm>
          <a:prstGeom prst="rect">
            <a:avLst/>
          </a:prstGeom>
          <a:noFill/>
        </p:spPr>
        <p:txBody>
          <a:bodyPr wrap="none" rtlCol="0">
            <a:spAutoFit/>
          </a:bodyPr>
          <a:lstStyle/>
          <a:p>
            <a:r>
              <a:rPr kumimoji="1" lang="en-US" altLang="ja-JP"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Cellular accumulation</a:t>
            </a:r>
            <a:endParaRPr kumimoji="1" lang="ja-JP" alt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9" name="正方形/長方形 58">
            <a:extLst>
              <a:ext uri="{FF2B5EF4-FFF2-40B4-BE49-F238E27FC236}">
                <a16:creationId xmlns:a16="http://schemas.microsoft.com/office/drawing/2014/main" id="{94C796BE-1D74-418A-9F74-AEEBAE00B931}"/>
              </a:ext>
            </a:extLst>
          </p:cNvPr>
          <p:cNvSpPr/>
          <p:nvPr/>
        </p:nvSpPr>
        <p:spPr>
          <a:xfrm>
            <a:off x="6603592" y="1443149"/>
            <a:ext cx="3716010" cy="369332"/>
          </a:xfrm>
          <a:prstGeom prst="rect">
            <a:avLst/>
          </a:prstGeom>
        </p:spPr>
        <p:txBody>
          <a:bodyPr wrap="square">
            <a:spAutoFit/>
          </a:bodyPr>
          <a:lstStyle/>
          <a:p>
            <a:r>
              <a:rPr lang="en-US" altLang="ja-JP" b="1" dirty="0">
                <a:solidFill>
                  <a:srgbClr val="FF0000"/>
                </a:solidFill>
                <a:latin typeface="Arial" panose="020B0604020202020204" pitchFamily="34" charset="0"/>
                <a:cs typeface="Arial" panose="020B0604020202020204" pitchFamily="34" charset="0"/>
              </a:rPr>
              <a:t>5-Me</a:t>
            </a:r>
            <a:r>
              <a:rPr lang="en-US" altLang="ja-JP" b="1" dirty="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&gt;</a:t>
            </a:r>
            <a:r>
              <a:rPr lang="en-US" altLang="ja-JP" b="1" dirty="0">
                <a:latin typeface="Arial" panose="020B0604020202020204" pitchFamily="34" charset="0"/>
                <a:cs typeface="Arial" panose="020B0604020202020204" pitchFamily="34" charset="0"/>
              </a:rPr>
              <a:t> </a:t>
            </a:r>
            <a:r>
              <a:rPr lang="en-US" altLang="ja-JP" b="1" dirty="0">
                <a:solidFill>
                  <a:srgbClr val="0000FF"/>
                </a:solidFill>
                <a:latin typeface="Arial" panose="020B0604020202020204" pitchFamily="34" charset="0"/>
                <a:cs typeface="Arial" panose="020B0604020202020204" pitchFamily="34" charset="0"/>
              </a:rPr>
              <a:t>5-MF</a:t>
            </a:r>
            <a:r>
              <a:rPr lang="en-US" altLang="ja-JP" b="1" baseline="-25000" dirty="0">
                <a:solidFill>
                  <a:srgbClr val="0000FF"/>
                </a:solidFill>
                <a:latin typeface="Arial" panose="020B0604020202020204" pitchFamily="34" charset="0"/>
                <a:cs typeface="Arial" panose="020B0604020202020204" pitchFamily="34" charset="0"/>
              </a:rPr>
              <a:t>1</a:t>
            </a:r>
            <a:r>
              <a:rPr lang="ja-JP" altLang="en-US" b="1" dirty="0">
                <a:solidFill>
                  <a:srgbClr val="0000FF"/>
                </a:solidFill>
                <a:latin typeface="Arial" panose="020B0604020202020204" pitchFamily="34" charset="0"/>
                <a:cs typeface="Arial" panose="020B0604020202020204" pitchFamily="34" charset="0"/>
              </a:rPr>
              <a:t> </a:t>
            </a:r>
            <a:r>
              <a:rPr lang="ja-JP" altLang="en-US" dirty="0">
                <a:latin typeface="Arial" panose="020B0604020202020204" pitchFamily="34" charset="0"/>
                <a:cs typeface="Arial" panose="020B0604020202020204" pitchFamily="34" charset="0"/>
              </a:rPr>
              <a:t>≈</a:t>
            </a:r>
            <a:r>
              <a:rPr lang="ja-JP" altLang="en-US" b="1" dirty="0">
                <a:latin typeface="Arial" panose="020B0604020202020204" pitchFamily="34" charset="0"/>
                <a:cs typeface="Arial" panose="020B0604020202020204" pitchFamily="34" charset="0"/>
              </a:rPr>
              <a:t> </a:t>
            </a:r>
            <a:r>
              <a:rPr lang="en-US" altLang="ja-JP" b="1" dirty="0">
                <a:solidFill>
                  <a:srgbClr val="FFC000"/>
                </a:solidFill>
                <a:latin typeface="Arial" panose="020B0604020202020204" pitchFamily="34" charset="0"/>
                <a:cs typeface="Arial" panose="020B0604020202020204" pitchFamily="34" charset="0"/>
              </a:rPr>
              <a:t>5-MF</a:t>
            </a:r>
            <a:r>
              <a:rPr lang="en-US" altLang="ja-JP" b="1" baseline="-25000" dirty="0">
                <a:solidFill>
                  <a:srgbClr val="FFC000"/>
                </a:solidFill>
                <a:latin typeface="Arial" panose="020B0604020202020204" pitchFamily="34" charset="0"/>
                <a:cs typeface="Arial" panose="020B0604020202020204" pitchFamily="34" charset="0"/>
              </a:rPr>
              <a:t>3</a:t>
            </a:r>
            <a:r>
              <a:rPr lang="en-US" altLang="ja-JP" b="1" dirty="0">
                <a:solidFill>
                  <a:schemeClr val="accent2"/>
                </a:solidFill>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&gt;</a:t>
            </a:r>
            <a:r>
              <a:rPr lang="ja-JP" altLang="en-US" b="1" dirty="0">
                <a:latin typeface="Arial" panose="020B0604020202020204" pitchFamily="34" charset="0"/>
                <a:cs typeface="Arial" panose="020B0604020202020204" pitchFamily="34" charset="0"/>
              </a:rPr>
              <a:t> </a:t>
            </a:r>
            <a:r>
              <a:rPr lang="en-US" altLang="ja-JP" b="1" dirty="0">
                <a:solidFill>
                  <a:srgbClr val="00B050"/>
                </a:solidFill>
                <a:latin typeface="Arial" panose="020B0604020202020204" pitchFamily="34" charset="0"/>
                <a:cs typeface="Arial" panose="020B0604020202020204" pitchFamily="34" charset="0"/>
              </a:rPr>
              <a:t>5-MF</a:t>
            </a:r>
            <a:r>
              <a:rPr lang="en-US" altLang="ja-JP" b="1" baseline="-25000" dirty="0">
                <a:solidFill>
                  <a:srgbClr val="00B050"/>
                </a:solidFill>
                <a:latin typeface="Arial" panose="020B0604020202020204" pitchFamily="34" charset="0"/>
                <a:cs typeface="Arial" panose="020B0604020202020204" pitchFamily="34" charset="0"/>
              </a:rPr>
              <a:t>2</a:t>
            </a:r>
            <a:endParaRPr lang="ja-JP" altLang="en-US" b="1" dirty="0">
              <a:solidFill>
                <a:srgbClr val="00B050"/>
              </a:solidFill>
              <a:latin typeface="Arial" panose="020B0604020202020204" pitchFamily="34" charset="0"/>
              <a:cs typeface="Arial" panose="020B0604020202020204" pitchFamily="34" charset="0"/>
            </a:endParaRPr>
          </a:p>
        </p:txBody>
      </p:sp>
      <p:sp>
        <p:nvSpPr>
          <p:cNvPr id="60" name="テキスト ボックス 59">
            <a:extLst>
              <a:ext uri="{FF2B5EF4-FFF2-40B4-BE49-F238E27FC236}">
                <a16:creationId xmlns:a16="http://schemas.microsoft.com/office/drawing/2014/main" id="{34323A47-A3F6-49DE-A284-A60C0F2FE520}"/>
              </a:ext>
            </a:extLst>
          </p:cNvPr>
          <p:cNvSpPr txBox="1"/>
          <p:nvPr/>
        </p:nvSpPr>
        <p:spPr>
          <a:xfrm>
            <a:off x="5518726" y="1069789"/>
            <a:ext cx="1544012" cy="369332"/>
          </a:xfrm>
          <a:prstGeom prst="rect">
            <a:avLst/>
          </a:prstGeom>
          <a:noFill/>
        </p:spPr>
        <p:txBody>
          <a:bodyPr wrap="none" rtlCol="0">
            <a:spAutoFit/>
          </a:bodyPr>
          <a:lstStyle/>
          <a:p>
            <a:r>
              <a:rPr lang="en-US" altLang="ja-JP"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Lipophilicity</a:t>
            </a:r>
            <a:endParaRPr kumimoji="1" lang="ja-JP" alt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71795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16669</TotalTime>
  <Words>556</Words>
  <Application>Microsoft Office PowerPoint</Application>
  <PresentationFormat>ワイド画面</PresentationFormat>
  <Paragraphs>154</Paragraphs>
  <Slides>4</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BIZ UDPゴシック</vt:lpstr>
      <vt:lpstr>ＭＳ Ｐゴシック</vt:lpstr>
      <vt:lpstr>Arial</vt:lpstr>
      <vt:lpstr>Calibri</vt:lpstr>
      <vt:lpstr>Calibri Light</vt:lpstr>
      <vt:lpstr>Segoe UI</vt:lpstr>
      <vt:lpstr>Times New Roman</vt:lpstr>
      <vt:lpstr>Office テーマ</vt:lpstr>
      <vt:lpstr>PowerPoint プレゼンテーション</vt:lpstr>
      <vt:lpstr>tetrazolato 架橋錯体はcisplatin耐性細胞においてより多く取り込まれ、 低濃度で暴露させた場合においても高効率に細胞内に取り込まれる</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抗腫瘍活性を有する白金(II)二核錯体の in vitro /in vivo 活性に対するフッ素導入効果 </dc:title>
  <dc:creator>植村 雅子</dc:creator>
  <cp:lastModifiedBy>Seiji Komeda</cp:lastModifiedBy>
  <cp:revision>167</cp:revision>
  <cp:lastPrinted>2022-04-27T03:21:39Z</cp:lastPrinted>
  <dcterms:created xsi:type="dcterms:W3CDTF">2021-05-26T07:57:45Z</dcterms:created>
  <dcterms:modified xsi:type="dcterms:W3CDTF">2022-04-28T09:37:10Z</dcterms:modified>
</cp:coreProperties>
</file>