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6"/>
  </p:notesMasterIdLst>
  <p:sldIdLst>
    <p:sldId id="1148" r:id="rId2"/>
    <p:sldId id="1096" r:id="rId3"/>
    <p:sldId id="1155" r:id="rId4"/>
    <p:sldId id="1177" r:id="rId5"/>
  </p:sldIdLst>
  <p:sldSz cx="9144000" cy="6858000" type="screen4x3"/>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6A422C7-488F-4F8E-A654-438C8F18F120}" v="2" dt="2022-03-08T14:28:44.253"/>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1506" y="108"/>
      </p:cViewPr>
      <p:guideLst/>
    </p:cSldViewPr>
  </p:slideViewPr>
  <p:notesTextViewPr>
    <p:cViewPr>
      <p:scale>
        <a:sx n="3" d="2"/>
        <a:sy n="3" d="2"/>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C1FCA3BF-4809-493D-A86C-B558402ED113}" type="datetimeFigureOut">
              <a:rPr kumimoji="1" lang="ja-JP" altLang="en-US" smtClean="0"/>
              <a:t>2022/3/23</a:t>
            </a:fld>
            <a:endParaRPr kumimoji="1" lang="ja-JP" altLang="en-US"/>
          </a:p>
        </p:txBody>
      </p:sp>
      <p:sp>
        <p:nvSpPr>
          <p:cNvPr id="4" name="スライド イメージ プレースホルダー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15589309-94B6-4076-9DFE-BCA0797BAFC8}" type="slidenum">
              <a:rPr kumimoji="1" lang="ja-JP" altLang="en-US" smtClean="0"/>
              <a:t>‹#›</a:t>
            </a:fld>
            <a:endParaRPr kumimoji="1" lang="ja-JP" altLang="en-US"/>
          </a:p>
        </p:txBody>
      </p:sp>
    </p:spTree>
    <p:extLst>
      <p:ext uri="{BB962C8B-B14F-4D97-AF65-F5344CB8AC3E}">
        <p14:creationId xmlns:p14="http://schemas.microsoft.com/office/powerpoint/2010/main" val="363964146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2F16518-2641-4E85-B339-0EFAEC04212F}" type="datetimeFigureOut">
              <a:rPr kumimoji="1" lang="ja-JP" altLang="en-US" smtClean="0"/>
              <a:t>2022/3/23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0ACFD19-81CE-4A35-A3B6-AD7295CAA48E}" type="slidenum">
              <a:rPr kumimoji="1" lang="ja-JP" altLang="en-US" smtClean="0"/>
              <a:t>‹#›</a:t>
            </a:fld>
            <a:endParaRPr kumimoji="1" lang="ja-JP" altLang="en-US"/>
          </a:p>
        </p:txBody>
      </p:sp>
    </p:spTree>
    <p:extLst>
      <p:ext uri="{BB962C8B-B14F-4D97-AF65-F5344CB8AC3E}">
        <p14:creationId xmlns:p14="http://schemas.microsoft.com/office/powerpoint/2010/main" val="4800925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2F16518-2641-4E85-B339-0EFAEC04212F}" type="datetimeFigureOut">
              <a:rPr kumimoji="1" lang="ja-JP" altLang="en-US" smtClean="0"/>
              <a:t>2022/3/23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0ACFD19-81CE-4A35-A3B6-AD7295CAA48E}" type="slidenum">
              <a:rPr kumimoji="1" lang="ja-JP" altLang="en-US" smtClean="0"/>
              <a:t>‹#›</a:t>
            </a:fld>
            <a:endParaRPr kumimoji="1" lang="ja-JP" altLang="en-US"/>
          </a:p>
        </p:txBody>
      </p:sp>
    </p:spTree>
    <p:extLst>
      <p:ext uri="{BB962C8B-B14F-4D97-AF65-F5344CB8AC3E}">
        <p14:creationId xmlns:p14="http://schemas.microsoft.com/office/powerpoint/2010/main" val="1482004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2F16518-2641-4E85-B339-0EFAEC04212F}" type="datetimeFigureOut">
              <a:rPr kumimoji="1" lang="ja-JP" altLang="en-US" smtClean="0"/>
              <a:t>2022/3/23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0ACFD19-81CE-4A35-A3B6-AD7295CAA48E}" type="slidenum">
              <a:rPr kumimoji="1" lang="ja-JP" altLang="en-US" smtClean="0"/>
              <a:t>‹#›</a:t>
            </a:fld>
            <a:endParaRPr kumimoji="1" lang="ja-JP" altLang="en-US"/>
          </a:p>
        </p:txBody>
      </p:sp>
    </p:spTree>
    <p:extLst>
      <p:ext uri="{BB962C8B-B14F-4D97-AF65-F5344CB8AC3E}">
        <p14:creationId xmlns:p14="http://schemas.microsoft.com/office/powerpoint/2010/main" val="1606197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2F16518-2641-4E85-B339-0EFAEC04212F}" type="datetimeFigureOut">
              <a:rPr kumimoji="1" lang="ja-JP" altLang="en-US" smtClean="0"/>
              <a:t>2022/3/23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0ACFD19-81CE-4A35-A3B6-AD7295CAA48E}" type="slidenum">
              <a:rPr kumimoji="1" lang="ja-JP" altLang="en-US" smtClean="0"/>
              <a:t>‹#›</a:t>
            </a:fld>
            <a:endParaRPr kumimoji="1" lang="ja-JP" altLang="en-US"/>
          </a:p>
        </p:txBody>
      </p:sp>
    </p:spTree>
    <p:extLst>
      <p:ext uri="{BB962C8B-B14F-4D97-AF65-F5344CB8AC3E}">
        <p14:creationId xmlns:p14="http://schemas.microsoft.com/office/powerpoint/2010/main" val="3906094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1"/>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6"/>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2F16518-2641-4E85-B339-0EFAEC04212F}" type="datetimeFigureOut">
              <a:rPr kumimoji="1" lang="ja-JP" altLang="en-US" smtClean="0"/>
              <a:t>2022/3/23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0ACFD19-81CE-4A35-A3B6-AD7295CAA48E}" type="slidenum">
              <a:rPr kumimoji="1" lang="ja-JP" altLang="en-US" smtClean="0"/>
              <a:t>‹#›</a:t>
            </a:fld>
            <a:endParaRPr kumimoji="1" lang="ja-JP" altLang="en-US"/>
          </a:p>
        </p:txBody>
      </p:sp>
    </p:spTree>
    <p:extLst>
      <p:ext uri="{BB962C8B-B14F-4D97-AF65-F5344CB8AC3E}">
        <p14:creationId xmlns:p14="http://schemas.microsoft.com/office/powerpoint/2010/main" val="2681772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2F16518-2641-4E85-B339-0EFAEC04212F}" type="datetimeFigureOut">
              <a:rPr kumimoji="1" lang="ja-JP" altLang="en-US" smtClean="0"/>
              <a:t>2022/3/23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0ACFD19-81CE-4A35-A3B6-AD7295CAA48E}" type="slidenum">
              <a:rPr kumimoji="1" lang="ja-JP" altLang="en-US" smtClean="0"/>
              <a:t>‹#›</a:t>
            </a:fld>
            <a:endParaRPr kumimoji="1" lang="ja-JP" altLang="en-US"/>
          </a:p>
        </p:txBody>
      </p:sp>
    </p:spTree>
    <p:extLst>
      <p:ext uri="{BB962C8B-B14F-4D97-AF65-F5344CB8AC3E}">
        <p14:creationId xmlns:p14="http://schemas.microsoft.com/office/powerpoint/2010/main" val="2987683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8"/>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1"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2F16518-2641-4E85-B339-0EFAEC04212F}" type="datetimeFigureOut">
              <a:rPr kumimoji="1" lang="ja-JP" altLang="en-US" smtClean="0"/>
              <a:t>2022/3/23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0ACFD19-81CE-4A35-A3B6-AD7295CAA48E}" type="slidenum">
              <a:rPr kumimoji="1" lang="ja-JP" altLang="en-US" smtClean="0"/>
              <a:t>‹#›</a:t>
            </a:fld>
            <a:endParaRPr kumimoji="1" lang="ja-JP" altLang="en-US"/>
          </a:p>
        </p:txBody>
      </p:sp>
    </p:spTree>
    <p:extLst>
      <p:ext uri="{BB962C8B-B14F-4D97-AF65-F5344CB8AC3E}">
        <p14:creationId xmlns:p14="http://schemas.microsoft.com/office/powerpoint/2010/main" val="4299455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2F16518-2641-4E85-B339-0EFAEC04212F}" type="datetimeFigureOut">
              <a:rPr kumimoji="1" lang="ja-JP" altLang="en-US" smtClean="0"/>
              <a:t>2022/3/23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0ACFD19-81CE-4A35-A3B6-AD7295CAA48E}" type="slidenum">
              <a:rPr kumimoji="1" lang="ja-JP" altLang="en-US" smtClean="0"/>
              <a:t>‹#›</a:t>
            </a:fld>
            <a:endParaRPr kumimoji="1" lang="ja-JP" altLang="en-US"/>
          </a:p>
        </p:txBody>
      </p:sp>
    </p:spTree>
    <p:extLst>
      <p:ext uri="{BB962C8B-B14F-4D97-AF65-F5344CB8AC3E}">
        <p14:creationId xmlns:p14="http://schemas.microsoft.com/office/powerpoint/2010/main" val="2103499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F16518-2641-4E85-B339-0EFAEC04212F}" type="datetimeFigureOut">
              <a:rPr kumimoji="1" lang="ja-JP" altLang="en-US" smtClean="0"/>
              <a:t>2022/3/23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0ACFD19-81CE-4A35-A3B6-AD7295CAA48E}" type="slidenum">
              <a:rPr kumimoji="1" lang="ja-JP" altLang="en-US" smtClean="0"/>
              <a:t>‹#›</a:t>
            </a:fld>
            <a:endParaRPr kumimoji="1" lang="ja-JP" altLang="en-US"/>
          </a:p>
        </p:txBody>
      </p:sp>
    </p:spTree>
    <p:extLst>
      <p:ext uri="{BB962C8B-B14F-4D97-AF65-F5344CB8AC3E}">
        <p14:creationId xmlns:p14="http://schemas.microsoft.com/office/powerpoint/2010/main" val="39613515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2F16518-2641-4E85-B339-0EFAEC04212F}" type="datetimeFigureOut">
              <a:rPr kumimoji="1" lang="ja-JP" altLang="en-US" smtClean="0"/>
              <a:t>2022/3/23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0ACFD19-81CE-4A35-A3B6-AD7295CAA48E}" type="slidenum">
              <a:rPr kumimoji="1" lang="ja-JP" altLang="en-US" smtClean="0"/>
              <a:t>‹#›</a:t>
            </a:fld>
            <a:endParaRPr kumimoji="1" lang="ja-JP" altLang="en-US"/>
          </a:p>
        </p:txBody>
      </p:sp>
    </p:spTree>
    <p:extLst>
      <p:ext uri="{BB962C8B-B14F-4D97-AF65-F5344CB8AC3E}">
        <p14:creationId xmlns:p14="http://schemas.microsoft.com/office/powerpoint/2010/main" val="24528790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8"/>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2F16518-2641-4E85-B339-0EFAEC04212F}" type="datetimeFigureOut">
              <a:rPr kumimoji="1" lang="ja-JP" altLang="en-US" smtClean="0"/>
              <a:t>2022/3/23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0ACFD19-81CE-4A35-A3B6-AD7295CAA48E}" type="slidenum">
              <a:rPr kumimoji="1" lang="ja-JP" altLang="en-US" smtClean="0"/>
              <a:t>‹#›</a:t>
            </a:fld>
            <a:endParaRPr kumimoji="1" lang="ja-JP" altLang="en-US"/>
          </a:p>
        </p:txBody>
      </p:sp>
    </p:spTree>
    <p:extLst>
      <p:ext uri="{BB962C8B-B14F-4D97-AF65-F5344CB8AC3E}">
        <p14:creationId xmlns:p14="http://schemas.microsoft.com/office/powerpoint/2010/main" val="1477232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2E1DBA-766B-4732-8C72-C60C91A4C419}" type="datetimeFigureOut">
              <a:rPr kumimoji="1" lang="ja-JP" altLang="en-US" smtClean="0"/>
              <a:t>2022/3/23</a:t>
            </a:fld>
            <a:endParaRPr kumimoji="1" lang="ja-JP" altLang="en-US"/>
          </a:p>
        </p:txBody>
      </p:sp>
      <p:sp>
        <p:nvSpPr>
          <p:cNvPr id="5" name="Footer Placeholder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543171-402A-4B7F-9FCB-FD5851C5C4A8}" type="slidenum">
              <a:rPr kumimoji="1" lang="ja-JP" altLang="en-US" smtClean="0"/>
              <a:t>‹#›</a:t>
            </a:fld>
            <a:endParaRPr kumimoji="1" lang="ja-JP" altLang="en-US"/>
          </a:p>
        </p:txBody>
      </p:sp>
    </p:spTree>
    <p:extLst>
      <p:ext uri="{BB962C8B-B14F-4D97-AF65-F5344CB8AC3E}">
        <p14:creationId xmlns:p14="http://schemas.microsoft.com/office/powerpoint/2010/main" val="2262742031"/>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BBF460-C8C1-4E74-8ADF-1817A2B9878A}"/>
              </a:ext>
            </a:extLst>
          </p:cNvPr>
          <p:cNvSpPr>
            <a:spLocks noGrp="1"/>
          </p:cNvSpPr>
          <p:nvPr>
            <p:ph type="title"/>
          </p:nvPr>
        </p:nvSpPr>
        <p:spPr/>
        <p:txBody>
          <a:bodyPr>
            <a:normAutofit/>
          </a:bodyPr>
          <a:lstStyle/>
          <a:p>
            <a:r>
              <a:rPr lang="ja-JP" altLang="en-US" sz="3600" dirty="0">
                <a:solidFill>
                  <a:srgbClr val="00B0F0"/>
                </a:solidFill>
                <a:latin typeface="メイリオ" panose="020B0604030504040204" pitchFamily="50" charset="-128"/>
                <a:ea typeface="メイリオ" panose="020B0604030504040204" pitchFamily="50" charset="-128"/>
              </a:rPr>
              <a:t>研究とは「研ぎすまし究める」こと</a:t>
            </a:r>
          </a:p>
        </p:txBody>
      </p:sp>
      <p:sp>
        <p:nvSpPr>
          <p:cNvPr id="3" name="コンテンツ プレースホルダー 2">
            <a:extLst>
              <a:ext uri="{FF2B5EF4-FFF2-40B4-BE49-F238E27FC236}">
                <a16:creationId xmlns:a16="http://schemas.microsoft.com/office/drawing/2014/main" id="{09BB2AA8-0183-45B4-BAE6-1E6D7F2C0692}"/>
              </a:ext>
            </a:extLst>
          </p:cNvPr>
          <p:cNvSpPr>
            <a:spLocks noGrp="1"/>
          </p:cNvSpPr>
          <p:nvPr>
            <p:ph idx="1"/>
          </p:nvPr>
        </p:nvSpPr>
        <p:spPr>
          <a:xfrm>
            <a:off x="628650" y="1825625"/>
            <a:ext cx="7886700" cy="4352400"/>
          </a:xfrm>
        </p:spPr>
        <p:txBody>
          <a:bodyPr>
            <a:noAutofit/>
          </a:bodyPr>
          <a:lstStyle/>
          <a:p>
            <a:r>
              <a:rPr lang="ja-JP" altLang="en-US" sz="2000" dirty="0">
                <a:latin typeface="メイリオ" panose="020B0604030504040204" pitchFamily="50" charset="-128"/>
                <a:ea typeface="メイリオ" panose="020B0604030504040204" pitchFamily="50" charset="-128"/>
              </a:rPr>
              <a:t>研究とは、文字どおり「研ぎすまし究める」ことです</a:t>
            </a:r>
            <a:endParaRPr lang="en-US" altLang="ja-JP" sz="2000" dirty="0">
              <a:latin typeface="メイリオ" panose="020B0604030504040204" pitchFamily="50" charset="-128"/>
              <a:ea typeface="メイリオ" panose="020B0604030504040204" pitchFamily="50" charset="-128"/>
            </a:endParaRPr>
          </a:p>
          <a:p>
            <a:endParaRPr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医療現場であれば、問題意識を持って臨床と向き合い、生じた疑問を解決するための方法を模索し、未だ知られていないことを世間に知らしめる、これこそが価値ある臨床研究と考えます</a:t>
            </a:r>
            <a:endParaRPr lang="en-US" altLang="ja-JP" sz="2000" dirty="0">
              <a:latin typeface="メイリオ" panose="020B0604030504040204" pitchFamily="50" charset="-128"/>
              <a:ea typeface="メイリオ" panose="020B0604030504040204" pitchFamily="50" charset="-128"/>
            </a:endParaRPr>
          </a:p>
          <a:p>
            <a:endParaRPr lang="en-US" altLang="ja-JP" sz="2000" dirty="0">
              <a:latin typeface="メイリオ" panose="020B0604030504040204" pitchFamily="50" charset="-128"/>
              <a:ea typeface="メイリオ" panose="020B0604030504040204" pitchFamily="50" charset="-128"/>
            </a:endParaRPr>
          </a:p>
          <a:p>
            <a:endParaRPr lang="en-US" altLang="ja-JP" sz="2000" dirty="0">
              <a:latin typeface="メイリオ" panose="020B0604030504040204" pitchFamily="50" charset="-128"/>
              <a:ea typeface="メイリオ" panose="020B0604030504040204" pitchFamily="50" charset="-128"/>
            </a:endParaRPr>
          </a:p>
          <a:p>
            <a:endParaRPr lang="en-US" altLang="ja-JP" sz="2000" dirty="0">
              <a:latin typeface="メイリオ" panose="020B0604030504040204" pitchFamily="50" charset="-128"/>
              <a:ea typeface="メイリオ" panose="020B0604030504040204" pitchFamily="50" charset="-128"/>
            </a:endParaRPr>
          </a:p>
          <a:p>
            <a:endParaRPr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研究の遂行にあたっては、時代の流れをうまく読み、スピード感を持った成果報告を行うことが求められます</a:t>
            </a:r>
            <a:endParaRPr lang="en-US" altLang="ja-JP" sz="2000" dirty="0">
              <a:latin typeface="メイリオ" panose="020B0604030504040204" pitchFamily="50" charset="-128"/>
              <a:ea typeface="メイリオ" panose="020B0604030504040204" pitchFamily="50" charset="-128"/>
            </a:endParaRPr>
          </a:p>
          <a:p>
            <a:endParaRPr lang="ja-JP" altLang="en-US" sz="2000" dirty="0">
              <a:latin typeface="メイリオ" panose="020B0604030504040204" pitchFamily="50" charset="-128"/>
              <a:ea typeface="メイリオ" panose="020B0604030504040204" pitchFamily="50" charset="-128"/>
            </a:endParaRPr>
          </a:p>
        </p:txBody>
      </p:sp>
      <p:sp>
        <p:nvSpPr>
          <p:cNvPr id="6" name="正方形/長方形 5">
            <a:extLst>
              <a:ext uri="{FF2B5EF4-FFF2-40B4-BE49-F238E27FC236}">
                <a16:creationId xmlns:a16="http://schemas.microsoft.com/office/drawing/2014/main" id="{863751C4-5767-4852-B448-3DD7569210D1}"/>
              </a:ext>
            </a:extLst>
          </p:cNvPr>
          <p:cNvSpPr/>
          <p:nvPr/>
        </p:nvSpPr>
        <p:spPr>
          <a:xfrm>
            <a:off x="796430" y="3791400"/>
            <a:ext cx="7560000" cy="1080000"/>
          </a:xfrm>
          <a:prstGeom prst="rect">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chemeClr val="tx1"/>
                </a:solidFill>
                <a:latin typeface="メイリオ" panose="020B0604030504040204" pitchFamily="50" charset="-128"/>
                <a:ea typeface="メイリオ" panose="020B0604030504040204" pitchFamily="50" charset="-128"/>
              </a:rPr>
              <a:t>ひまわりもあれば、</a:t>
            </a:r>
            <a:endParaRPr lang="en-US" altLang="ja-JP" sz="2000" dirty="0">
              <a:solidFill>
                <a:schemeClr val="tx1"/>
              </a:solidFill>
              <a:latin typeface="メイリオ" panose="020B0604030504040204" pitchFamily="50" charset="-128"/>
              <a:ea typeface="メイリオ" panose="020B0604030504040204" pitchFamily="50" charset="-128"/>
            </a:endParaRPr>
          </a:p>
          <a:p>
            <a:pPr algn="ctr"/>
            <a:r>
              <a:rPr lang="ja-JP" altLang="en-US" sz="2000" dirty="0">
                <a:solidFill>
                  <a:schemeClr val="tx1"/>
                </a:solidFill>
                <a:latin typeface="メイリオ" panose="020B0604030504040204" pitchFamily="50" charset="-128"/>
                <a:ea typeface="メイリオ" panose="020B0604030504040204" pitchFamily="50" charset="-128"/>
              </a:rPr>
              <a:t>人目につかない所でひっそりと咲く月見草もある</a:t>
            </a:r>
          </a:p>
          <a:p>
            <a:pPr algn="ctr"/>
            <a:r>
              <a:rPr lang="ja-JP" altLang="en-US" sz="2000" dirty="0">
                <a:solidFill>
                  <a:schemeClr val="tx1"/>
                </a:solidFill>
                <a:latin typeface="メイリオ" panose="020B0604030504040204" pitchFamily="50" charset="-128"/>
                <a:ea typeface="メイリオ" panose="020B0604030504040204" pitchFamily="50" charset="-128"/>
              </a:rPr>
              <a:t>（故・野村克也さん）</a:t>
            </a:r>
            <a:endParaRPr lang="ja-JP" altLang="en-US" sz="2000"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165805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BBF460-C8C1-4E74-8ADF-1817A2B9878A}"/>
              </a:ext>
            </a:extLst>
          </p:cNvPr>
          <p:cNvSpPr>
            <a:spLocks noGrp="1"/>
          </p:cNvSpPr>
          <p:nvPr>
            <p:ph type="title"/>
          </p:nvPr>
        </p:nvSpPr>
        <p:spPr/>
        <p:txBody>
          <a:bodyPr>
            <a:normAutofit/>
          </a:bodyPr>
          <a:lstStyle/>
          <a:p>
            <a:r>
              <a:rPr lang="ja-JP" altLang="en-US" sz="3600" dirty="0">
                <a:solidFill>
                  <a:srgbClr val="00B0F0"/>
                </a:solidFill>
                <a:latin typeface="メイリオ" panose="020B0604030504040204" pitchFamily="50" charset="-128"/>
                <a:ea typeface="メイリオ" panose="020B0604030504040204" pitchFamily="50" charset="-128"/>
              </a:rPr>
              <a:t>困難に打ち勝つエネルギー</a:t>
            </a:r>
          </a:p>
        </p:txBody>
      </p:sp>
      <p:sp>
        <p:nvSpPr>
          <p:cNvPr id="3" name="コンテンツ プレースホルダー 2">
            <a:extLst>
              <a:ext uri="{FF2B5EF4-FFF2-40B4-BE49-F238E27FC236}">
                <a16:creationId xmlns:a16="http://schemas.microsoft.com/office/drawing/2014/main" id="{09BB2AA8-0183-45B4-BAE6-1E6D7F2C0692}"/>
              </a:ext>
            </a:extLst>
          </p:cNvPr>
          <p:cNvSpPr>
            <a:spLocks noGrp="1"/>
          </p:cNvSpPr>
          <p:nvPr>
            <p:ph idx="1"/>
          </p:nvPr>
        </p:nvSpPr>
        <p:spPr>
          <a:xfrm>
            <a:off x="628650" y="1825625"/>
            <a:ext cx="7886700" cy="4352400"/>
          </a:xfrm>
        </p:spPr>
        <p:txBody>
          <a:bodyPr>
            <a:noAutofit/>
          </a:bodyPr>
          <a:lstStyle/>
          <a:p>
            <a:r>
              <a:rPr lang="ja-JP" altLang="en-US" sz="2000" dirty="0">
                <a:latin typeface="メイリオ" panose="020B0604030504040204" pitchFamily="50" charset="-128"/>
                <a:ea typeface="メイリオ" panose="020B0604030504040204" pitchFamily="50" charset="-128"/>
              </a:rPr>
              <a:t>「○○がないからできません」は言い訳に過ぎない</a:t>
            </a:r>
            <a:endParaRPr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「誰かがやってくれたらなぁ」では先に進めない</a:t>
            </a:r>
            <a:endParaRPr lang="en-US" altLang="ja-JP" sz="2000" dirty="0">
              <a:latin typeface="メイリオ" panose="020B0604030504040204" pitchFamily="50" charset="-128"/>
              <a:ea typeface="メイリオ" panose="020B0604030504040204" pitchFamily="50" charset="-128"/>
            </a:endParaRPr>
          </a:p>
          <a:p>
            <a:endParaRPr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解決してくれる人がいなければどうするか</a:t>
            </a:r>
            <a:endParaRPr lang="en-US" altLang="ja-JP" sz="2000" dirty="0">
              <a:latin typeface="メイリオ" panose="020B0604030504040204" pitchFamily="50" charset="-128"/>
              <a:ea typeface="メイリオ" panose="020B0604030504040204" pitchFamily="50" charset="-128"/>
            </a:endParaRPr>
          </a:p>
          <a:p>
            <a:pPr marL="0" indent="0">
              <a:buNone/>
            </a:pPr>
            <a:r>
              <a:rPr lang="ja-JP" altLang="en-US" sz="2000" dirty="0">
                <a:latin typeface="メイリオ" panose="020B0604030504040204" pitchFamily="50" charset="-128"/>
                <a:ea typeface="メイリオ" panose="020B0604030504040204" pitchFamily="50" charset="-128"/>
              </a:rPr>
              <a:t>　　⇒　</a:t>
            </a:r>
            <a:r>
              <a:rPr lang="ja-JP" altLang="en-US" sz="2000" dirty="0">
                <a:solidFill>
                  <a:srgbClr val="FF0000"/>
                </a:solidFill>
                <a:latin typeface="メイリオ" panose="020B0604030504040204" pitchFamily="50" charset="-128"/>
                <a:ea typeface="メイリオ" panose="020B0604030504040204" pitchFamily="50" charset="-128"/>
              </a:rPr>
              <a:t>とりあえず自分がやるしかないでしょう</a:t>
            </a:r>
            <a:endParaRPr lang="en-US" altLang="ja-JP" sz="2000" dirty="0">
              <a:solidFill>
                <a:srgbClr val="FF0000"/>
              </a:solidFill>
              <a:latin typeface="メイリオ" panose="020B0604030504040204" pitchFamily="50" charset="-128"/>
              <a:ea typeface="メイリオ" panose="020B0604030504040204" pitchFamily="50" charset="-128"/>
            </a:endParaRPr>
          </a:p>
          <a:p>
            <a:endParaRPr lang="en-US" altLang="ja-JP" sz="2000" dirty="0">
              <a:latin typeface="メイリオ" panose="020B0604030504040204" pitchFamily="50" charset="-128"/>
              <a:ea typeface="メイリオ" panose="020B0604030504040204" pitchFamily="50" charset="-128"/>
            </a:endParaRPr>
          </a:p>
          <a:p>
            <a:endParaRPr lang="en-US" altLang="ja-JP" sz="2000" dirty="0">
              <a:latin typeface="メイリオ" panose="020B0604030504040204" pitchFamily="50" charset="-128"/>
              <a:ea typeface="メイリオ" panose="020B0604030504040204" pitchFamily="50" charset="-128"/>
            </a:endParaRPr>
          </a:p>
          <a:p>
            <a:endParaRPr lang="en-US" altLang="ja-JP" sz="2000" dirty="0">
              <a:latin typeface="メイリオ" panose="020B0604030504040204" pitchFamily="50" charset="-128"/>
              <a:ea typeface="メイリオ" panose="020B0604030504040204" pitchFamily="50" charset="-128"/>
            </a:endParaRPr>
          </a:p>
          <a:p>
            <a:endParaRPr lang="en-US" altLang="ja-JP" sz="2000" dirty="0">
              <a:latin typeface="メイリオ" panose="020B0604030504040204" pitchFamily="50" charset="-128"/>
              <a:ea typeface="メイリオ" panose="020B0604030504040204" pitchFamily="50" charset="-128"/>
            </a:endParaRPr>
          </a:p>
          <a:p>
            <a:pPr marL="0" indent="0">
              <a:buNone/>
            </a:pPr>
            <a:r>
              <a:rPr lang="ja-JP" altLang="en-US" sz="2000" dirty="0">
                <a:latin typeface="メイリオ" panose="020B0604030504040204" pitchFamily="50" charset="-128"/>
                <a:ea typeface="メイリオ" panose="020B0604030504040204" pitchFamily="50" charset="-128"/>
              </a:rPr>
              <a:t>　　⇒　このご時世、精神論に頼ってばかりもいられません・・・</a:t>
            </a:r>
          </a:p>
        </p:txBody>
      </p:sp>
      <p:sp>
        <p:nvSpPr>
          <p:cNvPr id="6" name="正方形/長方形 5">
            <a:extLst>
              <a:ext uri="{FF2B5EF4-FFF2-40B4-BE49-F238E27FC236}">
                <a16:creationId xmlns:a16="http://schemas.microsoft.com/office/drawing/2014/main" id="{A8EC93A0-F659-4AD4-BB1A-5EBF83580B60}"/>
              </a:ext>
            </a:extLst>
          </p:cNvPr>
          <p:cNvSpPr/>
          <p:nvPr/>
        </p:nvSpPr>
        <p:spPr>
          <a:xfrm>
            <a:off x="796430" y="4034681"/>
            <a:ext cx="7560000" cy="1080000"/>
          </a:xfrm>
          <a:prstGeom prst="rect">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chemeClr val="tx1"/>
                </a:solidFill>
                <a:latin typeface="メイリオ" panose="020B0604030504040204" pitchFamily="50" charset="-128"/>
                <a:ea typeface="メイリオ" panose="020B0604030504040204" pitchFamily="50" charset="-128"/>
              </a:rPr>
              <a:t>困難に打ち勝つエネルギーは、常にあなた自身が持っている</a:t>
            </a:r>
            <a:endParaRPr lang="en-US" altLang="ja-JP" sz="2000" dirty="0">
              <a:solidFill>
                <a:schemeClr val="tx1"/>
              </a:solidFill>
              <a:latin typeface="メイリオ" panose="020B0604030504040204" pitchFamily="50" charset="-128"/>
              <a:ea typeface="メイリオ" panose="020B0604030504040204" pitchFamily="50" charset="-128"/>
            </a:endParaRPr>
          </a:p>
          <a:p>
            <a:pPr algn="ctr"/>
            <a:r>
              <a:rPr lang="ja-JP" altLang="en-US" sz="2000" dirty="0">
                <a:solidFill>
                  <a:srgbClr val="FF0000"/>
                </a:solidFill>
                <a:latin typeface="メイリオ" panose="020B0604030504040204" pitchFamily="50" charset="-128"/>
                <a:ea typeface="メイリオ" panose="020B0604030504040204" pitchFamily="50" charset="-128"/>
              </a:rPr>
              <a:t>意志と持続する志が人生を豊かにする</a:t>
            </a:r>
            <a:endParaRPr lang="en-US" altLang="ja-JP" sz="2000" dirty="0">
              <a:solidFill>
                <a:srgbClr val="FF0000"/>
              </a:solidFill>
              <a:latin typeface="メイリオ" panose="020B0604030504040204" pitchFamily="50" charset="-128"/>
              <a:ea typeface="メイリオ" panose="020B0604030504040204" pitchFamily="50" charset="-128"/>
            </a:endParaRPr>
          </a:p>
          <a:p>
            <a:pPr algn="ctr"/>
            <a:r>
              <a:rPr lang="ja-JP" altLang="en-US" sz="2000" dirty="0">
                <a:solidFill>
                  <a:schemeClr val="tx1"/>
                </a:solidFill>
                <a:latin typeface="メイリオ" panose="020B0604030504040204" pitchFamily="50" charset="-128"/>
                <a:ea typeface="メイリオ" panose="020B0604030504040204" pitchFamily="50" charset="-128"/>
              </a:rPr>
              <a:t>（</a:t>
            </a:r>
            <a:r>
              <a:rPr lang="en-US" altLang="ja-JP" sz="2000" dirty="0">
                <a:solidFill>
                  <a:schemeClr val="tx1"/>
                </a:solidFill>
                <a:latin typeface="メイリオ" panose="020B0604030504040204" pitchFamily="50" charset="-128"/>
                <a:ea typeface="メイリオ" panose="020B0604030504040204" pitchFamily="50" charset="-128"/>
              </a:rPr>
              <a:t>C. M. </a:t>
            </a:r>
            <a:r>
              <a:rPr lang="ja-JP" altLang="en-US" sz="2000" dirty="0">
                <a:solidFill>
                  <a:schemeClr val="tx1"/>
                </a:solidFill>
                <a:latin typeface="メイリオ" panose="020B0604030504040204" pitchFamily="50" charset="-128"/>
                <a:ea typeface="メイリオ" panose="020B0604030504040204" pitchFamily="50" charset="-128"/>
              </a:rPr>
              <a:t>ブリストル著「信念の魔術」</a:t>
            </a:r>
            <a:r>
              <a:rPr lang="en-US" altLang="ja-JP" sz="2000" dirty="0">
                <a:solidFill>
                  <a:schemeClr val="tx1"/>
                </a:solidFill>
                <a:latin typeface="メイリオ" panose="020B0604030504040204" pitchFamily="50" charset="-128"/>
                <a:ea typeface="メイリオ" panose="020B0604030504040204" pitchFamily="50" charset="-128"/>
              </a:rPr>
              <a:t>1948</a:t>
            </a:r>
            <a:r>
              <a:rPr lang="ja-JP" altLang="en-US" sz="2000" dirty="0">
                <a:solidFill>
                  <a:schemeClr val="tx1"/>
                </a:solidFill>
                <a:latin typeface="メイリオ" panose="020B0604030504040204" pitchFamily="50" charset="-128"/>
                <a:ea typeface="メイリオ" panose="020B0604030504040204" pitchFamily="50" charset="-128"/>
              </a:rPr>
              <a:t>年より引用）</a:t>
            </a:r>
            <a:endParaRPr lang="ja-JP" altLang="en-US" sz="2000"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571985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BBF460-C8C1-4E74-8ADF-1817A2B9878A}"/>
              </a:ext>
            </a:extLst>
          </p:cNvPr>
          <p:cNvSpPr>
            <a:spLocks noGrp="1"/>
          </p:cNvSpPr>
          <p:nvPr>
            <p:ph type="title"/>
          </p:nvPr>
        </p:nvSpPr>
        <p:spPr/>
        <p:txBody>
          <a:bodyPr>
            <a:normAutofit/>
          </a:bodyPr>
          <a:lstStyle/>
          <a:p>
            <a:r>
              <a:rPr lang="ja-JP" altLang="en-US" sz="3600" dirty="0">
                <a:solidFill>
                  <a:srgbClr val="00B0F0"/>
                </a:solidFill>
                <a:latin typeface="メイリオ" panose="020B0604030504040204" pitchFamily="50" charset="-128"/>
                <a:ea typeface="メイリオ" panose="020B0604030504040204" pitchFamily="50" charset="-128"/>
              </a:rPr>
              <a:t>連携とは「連なり携える」こと</a:t>
            </a:r>
          </a:p>
        </p:txBody>
      </p:sp>
      <p:sp>
        <p:nvSpPr>
          <p:cNvPr id="3" name="コンテンツ プレースホルダー 2">
            <a:extLst>
              <a:ext uri="{FF2B5EF4-FFF2-40B4-BE49-F238E27FC236}">
                <a16:creationId xmlns:a16="http://schemas.microsoft.com/office/drawing/2014/main" id="{09BB2AA8-0183-45B4-BAE6-1E6D7F2C0692}"/>
              </a:ext>
            </a:extLst>
          </p:cNvPr>
          <p:cNvSpPr>
            <a:spLocks noGrp="1"/>
          </p:cNvSpPr>
          <p:nvPr>
            <p:ph idx="1"/>
          </p:nvPr>
        </p:nvSpPr>
        <p:spPr>
          <a:xfrm>
            <a:off x="628650" y="1825625"/>
            <a:ext cx="7886700" cy="4352400"/>
          </a:xfrm>
        </p:spPr>
        <p:txBody>
          <a:bodyPr>
            <a:noAutofit/>
          </a:bodyPr>
          <a:lstStyle/>
          <a:p>
            <a:r>
              <a:rPr lang="ja-JP" altLang="en-US" sz="2000" dirty="0">
                <a:latin typeface="メイリオ" panose="020B0604030504040204" pitchFamily="50" charset="-128"/>
                <a:ea typeface="メイリオ" panose="020B0604030504040204" pitchFamily="50" charset="-128"/>
              </a:rPr>
              <a:t>連携とは、文字どおり「連なり携える」に由来するもので、互いに連絡をとり、協力して物事を行うことです</a:t>
            </a:r>
            <a:endParaRPr lang="en-US" altLang="ja-JP" sz="2000" dirty="0">
              <a:latin typeface="メイリオ" panose="020B0604030504040204" pitchFamily="50" charset="-128"/>
              <a:ea typeface="メイリオ" panose="020B0604030504040204" pitchFamily="50" charset="-128"/>
            </a:endParaRPr>
          </a:p>
          <a:p>
            <a:endParaRPr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医療現場であれば、他の医療職種の役割を熟知し、コミュニケーションを図り、そのうえで自らの役割について最高のパフォーマンスを発揮することであり、いわゆるチーム医療の醍醐味と言えるものです</a:t>
            </a:r>
            <a:endParaRPr lang="en-US" altLang="ja-JP" sz="2000" dirty="0">
              <a:latin typeface="メイリオ" panose="020B0604030504040204" pitchFamily="50" charset="-128"/>
              <a:ea typeface="メイリオ" panose="020B0604030504040204" pitchFamily="50" charset="-128"/>
            </a:endParaRPr>
          </a:p>
          <a:p>
            <a:endParaRPr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医療現場や社会の疑問を解決するためには、</a:t>
            </a:r>
            <a:r>
              <a:rPr lang="ja-JP" altLang="en-US" sz="2000" dirty="0">
                <a:solidFill>
                  <a:srgbClr val="FF0000"/>
                </a:solidFill>
                <a:latin typeface="メイリオ" panose="020B0604030504040204" pitchFamily="50" charset="-128"/>
                <a:ea typeface="メイリオ" panose="020B0604030504040204" pitchFamily="50" charset="-128"/>
              </a:rPr>
              <a:t>医療現場と大学の連携</a:t>
            </a:r>
            <a:r>
              <a:rPr lang="ja-JP" altLang="en-US" sz="2000" dirty="0">
                <a:latin typeface="メイリオ" panose="020B0604030504040204" pitchFamily="50" charset="-128"/>
                <a:ea typeface="メイリオ" panose="020B0604030504040204" pitchFamily="50" charset="-128"/>
              </a:rPr>
              <a:t>が必要です</a:t>
            </a:r>
            <a:endParaRPr lang="en-US" altLang="ja-JP" sz="20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1357269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600" dirty="0">
                <a:solidFill>
                  <a:srgbClr val="00B0F0"/>
                </a:solidFill>
                <a:latin typeface="メイリオ" panose="020B0604030504040204" pitchFamily="50" charset="-128"/>
                <a:ea typeface="メイリオ" panose="020B0604030504040204" pitchFamily="50" charset="-128"/>
              </a:rPr>
              <a:t>医療現場や社会で疑問を抱いたとき</a:t>
            </a:r>
          </a:p>
        </p:txBody>
      </p:sp>
      <p:sp>
        <p:nvSpPr>
          <p:cNvPr id="3" name="コンテンツ プレースホルダー 2"/>
          <p:cNvSpPr>
            <a:spLocks noGrp="1"/>
          </p:cNvSpPr>
          <p:nvPr>
            <p:ph idx="1"/>
          </p:nvPr>
        </p:nvSpPr>
        <p:spPr/>
        <p:txBody>
          <a:bodyPr>
            <a:normAutofit/>
          </a:bodyPr>
          <a:lstStyle/>
          <a:p>
            <a:r>
              <a:rPr lang="ja-JP" altLang="en-US" sz="2000" dirty="0">
                <a:latin typeface="メイリオ" panose="020B0604030504040204" pitchFamily="50" charset="-128"/>
                <a:ea typeface="メイリオ" panose="020B0604030504040204" pitchFamily="50" charset="-128"/>
              </a:rPr>
              <a:t>ふと医療現場や社会で疑問を抱いたときの解決法</a:t>
            </a:r>
            <a:endParaRPr lang="en-US" altLang="ja-JP" sz="2000" dirty="0">
              <a:latin typeface="メイリオ" panose="020B0604030504040204" pitchFamily="50" charset="-128"/>
              <a:ea typeface="メイリオ" panose="020B0604030504040204" pitchFamily="50" charset="-128"/>
            </a:endParaRPr>
          </a:p>
          <a:p>
            <a:pPr marL="0" indent="0">
              <a:buNone/>
            </a:pPr>
            <a:r>
              <a:rPr lang="ja-JP" altLang="en-US" sz="2000" dirty="0">
                <a:latin typeface="メイリオ" panose="020B0604030504040204" pitchFamily="50" charset="-128"/>
                <a:ea typeface="メイリオ" panose="020B0604030504040204" pitchFamily="50" charset="-128"/>
              </a:rPr>
              <a:t>　　⇒　</a:t>
            </a:r>
            <a:r>
              <a:rPr lang="ja-JP" altLang="en-US" sz="2000" dirty="0">
                <a:solidFill>
                  <a:srgbClr val="FF0000"/>
                </a:solidFill>
                <a:latin typeface="メイリオ" panose="020B0604030504040204" pitchFamily="50" charset="-128"/>
                <a:ea typeface="メイリオ" panose="020B0604030504040204" pitchFamily="50" charset="-128"/>
              </a:rPr>
              <a:t>研究に繋げてみましょう</a:t>
            </a:r>
            <a:endParaRPr lang="en-US" altLang="ja-JP" sz="2000" dirty="0">
              <a:solidFill>
                <a:srgbClr val="FF0000"/>
              </a:solidFill>
              <a:latin typeface="メイリオ" panose="020B0604030504040204" pitchFamily="50" charset="-128"/>
              <a:ea typeface="メイリオ" panose="020B0604030504040204" pitchFamily="50" charset="-128"/>
            </a:endParaRPr>
          </a:p>
          <a:p>
            <a:pPr marL="0" indent="0">
              <a:buNone/>
            </a:pPr>
            <a:r>
              <a:rPr lang="ja-JP" altLang="en-US" sz="2000" dirty="0">
                <a:latin typeface="メイリオ" panose="020B0604030504040204" pitchFamily="50" charset="-128"/>
                <a:ea typeface="メイリオ" panose="020B0604030504040204" pitchFamily="50" charset="-128"/>
              </a:rPr>
              <a:t>　　⇒　精神論に頼りすぎず、</a:t>
            </a:r>
            <a:r>
              <a:rPr lang="ja-JP" altLang="en-US" sz="2000" dirty="0">
                <a:solidFill>
                  <a:srgbClr val="FF0000"/>
                </a:solidFill>
                <a:latin typeface="メイリオ" panose="020B0604030504040204" pitchFamily="50" charset="-128"/>
                <a:ea typeface="メイリオ" panose="020B0604030504040204" pitchFamily="50" charset="-128"/>
              </a:rPr>
              <a:t>連携を大切にしましょう</a:t>
            </a:r>
          </a:p>
          <a:p>
            <a:endParaRPr lang="ja-JP" altLang="en-US"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今後は、在学生の力を借り、卒業生のネットワークも駆使することで、医療現場の諸問題を解決するための研究を推進したいと考えています</a:t>
            </a:r>
          </a:p>
          <a:p>
            <a:endParaRPr lang="ja-JP" altLang="en-US" sz="2000" dirty="0">
              <a:latin typeface="メイリオ" panose="020B0604030504040204" pitchFamily="50" charset="-128"/>
              <a:ea typeface="メイリオ" panose="020B0604030504040204" pitchFamily="50" charset="-128"/>
            </a:endParaRPr>
          </a:p>
        </p:txBody>
      </p:sp>
      <p:sp>
        <p:nvSpPr>
          <p:cNvPr id="6" name="正方形/長方形 5">
            <a:extLst>
              <a:ext uri="{FF2B5EF4-FFF2-40B4-BE49-F238E27FC236}">
                <a16:creationId xmlns:a16="http://schemas.microsoft.com/office/drawing/2014/main" id="{BD75AA33-D1E5-4B39-8C94-B872A5796807}"/>
              </a:ext>
            </a:extLst>
          </p:cNvPr>
          <p:cNvSpPr/>
          <p:nvPr/>
        </p:nvSpPr>
        <p:spPr>
          <a:xfrm>
            <a:off x="795831" y="4862146"/>
            <a:ext cx="7560000" cy="864000"/>
          </a:xfrm>
          <a:prstGeom prst="rect">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chemeClr val="tx1"/>
                </a:solidFill>
                <a:latin typeface="メイリオ" panose="020B0604030504040204" pitchFamily="50" charset="-128"/>
                <a:ea typeface="メイリオ" panose="020B0604030504040204" pitchFamily="50" charset="-128"/>
              </a:rPr>
              <a:t>世知辛い世の中だからこそ</a:t>
            </a:r>
          </a:p>
          <a:p>
            <a:pPr algn="ctr"/>
            <a:r>
              <a:rPr lang="ja-JP" altLang="en-US" sz="2000" dirty="0">
                <a:solidFill>
                  <a:srgbClr val="FF0000"/>
                </a:solidFill>
                <a:latin typeface="メイリオ" panose="020B0604030504040204" pitchFamily="50" charset="-128"/>
                <a:ea typeface="メイリオ" panose="020B0604030504040204" pitchFamily="50" charset="-128"/>
              </a:rPr>
              <a:t>連携を深めていろいろなことを楽しみましょう</a:t>
            </a:r>
          </a:p>
        </p:txBody>
      </p:sp>
    </p:spTree>
    <p:extLst>
      <p:ext uri="{BB962C8B-B14F-4D97-AF65-F5344CB8AC3E}">
        <p14:creationId xmlns:p14="http://schemas.microsoft.com/office/powerpoint/2010/main" val="195189964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2187</TotalTime>
  <Words>398</Words>
  <Application>Microsoft Office PowerPoint</Application>
  <PresentationFormat>画面に合わせる (4:3)</PresentationFormat>
  <Paragraphs>40</Paragraphs>
  <Slides>4</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メイリオ</vt:lpstr>
      <vt:lpstr>游ゴシック</vt:lpstr>
      <vt:lpstr>Arial</vt:lpstr>
      <vt:lpstr>Calibri</vt:lpstr>
      <vt:lpstr>Calibri Light</vt:lpstr>
      <vt:lpstr>Office テーマ</vt:lpstr>
      <vt:lpstr>研究とは「研ぎすまし究める」こと</vt:lpstr>
      <vt:lpstr>困難に打ち勝つエネルギー</vt:lpstr>
      <vt:lpstr>連携とは「連なり携える」こと</vt:lpstr>
      <vt:lpstr>医療現場や社会で疑問を抱いたとき</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mori</dc:creator>
  <cp:lastModifiedBy>Seiji Komeda</cp:lastModifiedBy>
  <cp:revision>174</cp:revision>
  <dcterms:created xsi:type="dcterms:W3CDTF">2021-06-14T11:32:02Z</dcterms:created>
  <dcterms:modified xsi:type="dcterms:W3CDTF">2022-03-23T07:12:53Z</dcterms:modified>
</cp:coreProperties>
</file>