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ヒラギノ角ゴ ProN W3"/>
      </a:defRPr>
    </a:lvl1pPr>
    <a:lvl2pPr indent="228600" algn="ctr" defTabSz="584200">
      <a:defRPr sz="3600">
        <a:latin typeface="+mn-lt"/>
        <a:ea typeface="+mn-ea"/>
        <a:cs typeface="+mn-cs"/>
        <a:sym typeface="ヒラギノ角ゴ ProN W3"/>
      </a:defRPr>
    </a:lvl2pPr>
    <a:lvl3pPr indent="457200" algn="ctr" defTabSz="584200">
      <a:defRPr sz="3600">
        <a:latin typeface="+mn-lt"/>
        <a:ea typeface="+mn-ea"/>
        <a:cs typeface="+mn-cs"/>
        <a:sym typeface="ヒラギノ角ゴ ProN W3"/>
      </a:defRPr>
    </a:lvl3pPr>
    <a:lvl4pPr indent="685800" algn="ctr" defTabSz="584200">
      <a:defRPr sz="3600">
        <a:latin typeface="+mn-lt"/>
        <a:ea typeface="+mn-ea"/>
        <a:cs typeface="+mn-cs"/>
        <a:sym typeface="ヒラギノ角ゴ ProN W3"/>
      </a:defRPr>
    </a:lvl4pPr>
    <a:lvl5pPr indent="914400" algn="ctr" defTabSz="584200">
      <a:defRPr sz="3600">
        <a:latin typeface="+mn-lt"/>
        <a:ea typeface="+mn-ea"/>
        <a:cs typeface="+mn-cs"/>
        <a:sym typeface="ヒラギノ角ゴ ProN W3"/>
      </a:defRPr>
    </a:lvl5pPr>
    <a:lvl6pPr indent="1143000" algn="ctr" defTabSz="584200">
      <a:defRPr sz="3600">
        <a:latin typeface="+mn-lt"/>
        <a:ea typeface="+mn-ea"/>
        <a:cs typeface="+mn-cs"/>
        <a:sym typeface="ヒラギノ角ゴ ProN W3"/>
      </a:defRPr>
    </a:lvl6pPr>
    <a:lvl7pPr indent="1371600" algn="ctr" defTabSz="584200">
      <a:defRPr sz="3600">
        <a:latin typeface="+mn-lt"/>
        <a:ea typeface="+mn-ea"/>
        <a:cs typeface="+mn-cs"/>
        <a:sym typeface="ヒラギノ角ゴ ProN W3"/>
      </a:defRPr>
    </a:lvl7pPr>
    <a:lvl8pPr indent="1600200" algn="ctr" defTabSz="584200">
      <a:defRPr sz="3600">
        <a:latin typeface="+mn-lt"/>
        <a:ea typeface="+mn-ea"/>
        <a:cs typeface="+mn-cs"/>
        <a:sym typeface="ヒラギノ角ゴ ProN W3"/>
      </a:defRPr>
    </a:lvl8pPr>
    <a:lvl9pPr indent="1828800" algn="ctr" defTabSz="584200">
      <a:defRPr sz="3600">
        <a:latin typeface="+mn-lt"/>
        <a:ea typeface="+mn-ea"/>
        <a:cs typeface="+mn-cs"/>
        <a:sym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0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ヒラギノ角ゴ ProN W3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ヒラギノ角ゴ ProN W3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ヒラギノ角ゴ ProN W3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ヒラギノ角ゴ ProN W3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ヒラギノ角ゴ ProN W3"/>
              </a:defRPr>
            </a:lvl5pPr>
          </a:lstStyle>
          <a:p>
            <a:pPr lvl="0">
              <a:defRPr sz="1800"/>
            </a:pPr>
            <a:r>
              <a:rPr sz="3200"/>
              <a:t>本文レベル1</a:t>
            </a:r>
          </a:p>
          <a:p>
            <a:pPr lvl="1">
              <a:defRPr sz="1800"/>
            </a:pPr>
            <a:r>
              <a:rPr sz="3200"/>
              <a:t>本文レベル2</a:t>
            </a:r>
          </a:p>
          <a:p>
            <a:pPr lvl="2">
              <a:defRPr sz="1800"/>
            </a:pPr>
            <a:r>
              <a:rPr sz="3200"/>
              <a:t>本文レベル3</a:t>
            </a:r>
          </a:p>
          <a:p>
            <a:pPr lvl="3">
              <a:defRPr sz="1800"/>
            </a:pPr>
            <a:r>
              <a:rPr sz="3200"/>
              <a:t>本文レベル4</a:t>
            </a:r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975359" y="2623537"/>
            <a:ext cx="11054082" cy="290350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タイトルテキスト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1950719" y="5527040"/>
            <a:ext cx="9103362" cy="422656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本文レベル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タイトルテキスト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本文レベル1</a:t>
            </a:r>
          </a:p>
          <a:p>
            <a:pPr lvl="1">
              <a:defRPr sz="1800"/>
            </a:pPr>
            <a:r>
              <a:rPr sz="4400"/>
              <a:t>本文レベル2</a:t>
            </a:r>
          </a:p>
          <a:p>
            <a:pPr lvl="2">
              <a:defRPr sz="1800"/>
            </a:pPr>
            <a:r>
              <a:rPr sz="4400"/>
              <a:t>本文レベル3</a:t>
            </a:r>
          </a:p>
          <a:p>
            <a:pPr lvl="3">
              <a:defRPr sz="1800"/>
            </a:pPr>
            <a:r>
              <a:rPr sz="4400"/>
              <a:t>本文レベル4</a:t>
            </a:r>
          </a:p>
          <a:p>
            <a:pPr lvl="4">
              <a:defRPr sz="1800"/>
            </a:pPr>
            <a:r>
              <a:rPr sz="4400"/>
              <a:t>本文レベル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タイトルテキスト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本文レベル1</a:t>
            </a:r>
          </a:p>
          <a:p>
            <a:pPr lvl="1">
              <a:defRPr sz="1800"/>
            </a:pPr>
            <a:r>
              <a:rPr sz="4400"/>
              <a:t>本文レベル2</a:t>
            </a:r>
          </a:p>
          <a:p>
            <a:pPr lvl="2">
              <a:defRPr sz="1800"/>
            </a:pPr>
            <a:r>
              <a:rPr sz="4400"/>
              <a:t>本文レベル3</a:t>
            </a:r>
          </a:p>
          <a:p>
            <a:pPr lvl="3">
              <a:defRPr sz="1800"/>
            </a:pPr>
            <a:r>
              <a:rPr sz="4400"/>
              <a:t>本文レベル4</a:t>
            </a:r>
          </a:p>
          <a:p>
            <a:pPr lvl="4">
              <a:defRPr sz="1800"/>
            </a:pPr>
            <a:r>
              <a:rPr sz="4400"/>
              <a:t>本文レベル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タイトルテキスト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本文レベル1</a:t>
            </a:r>
          </a:p>
          <a:p>
            <a:pPr lvl="1">
              <a:defRPr sz="1800"/>
            </a:pPr>
            <a:r>
              <a:rPr sz="4400"/>
              <a:t>本文レベル2</a:t>
            </a:r>
          </a:p>
          <a:p>
            <a:pPr lvl="2">
              <a:defRPr sz="1800"/>
            </a:pPr>
            <a:r>
              <a:rPr sz="4400"/>
              <a:t>本文レベル3</a:t>
            </a:r>
          </a:p>
          <a:p>
            <a:pPr lvl="3">
              <a:defRPr sz="1800"/>
            </a:pPr>
            <a:r>
              <a:rPr sz="4400"/>
              <a:t>本文レベル4</a:t>
            </a:r>
          </a:p>
          <a:p>
            <a:pPr lvl="4">
              <a:defRPr sz="1800"/>
            </a:pPr>
            <a:r>
              <a:rPr sz="4400"/>
              <a:t>本文レベル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0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ヒラギノ角ゴ ProN W3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ヒラギノ角ゴ ProN W3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ヒラギノ角ゴ ProN W3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ヒラギノ角ゴ ProN W3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ヒラギノ角ゴ ProN W3"/>
              </a:defRPr>
            </a:lvl5pPr>
          </a:lstStyle>
          <a:p>
            <a:pPr lvl="0">
              <a:defRPr sz="1800"/>
            </a:pPr>
            <a:r>
              <a:rPr sz="3200"/>
              <a:t>本文レベル1</a:t>
            </a:r>
          </a:p>
          <a:p>
            <a:pPr lvl="1">
              <a:defRPr sz="1800"/>
            </a:pPr>
            <a:r>
              <a:rPr sz="3200"/>
              <a:t>本文レベル2</a:t>
            </a:r>
          </a:p>
          <a:p>
            <a:pPr lvl="2">
              <a:defRPr sz="1800"/>
            </a:pPr>
            <a:r>
              <a:rPr sz="3200"/>
              <a:t>本文レベル3</a:t>
            </a:r>
          </a:p>
          <a:p>
            <a:pPr lvl="3">
              <a:defRPr sz="1800"/>
            </a:pPr>
            <a:r>
              <a:rPr sz="3200"/>
              <a:t>本文レベル4</a:t>
            </a:r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 lvl="0">
              <a:defRPr sz="1800"/>
            </a:pPr>
            <a:r>
              <a:rPr sz="8000"/>
              <a:t>タイトルテキスト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60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 lvl="0">
              <a:defRPr sz="1800"/>
            </a:pPr>
            <a:r>
              <a:rPr sz="6000"/>
              <a:t>タイトルテキスト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ヒラギノ角ゴ ProN W3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ヒラギノ角ゴ ProN W3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ヒラギノ角ゴ ProN W3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ヒラギノ角ゴ ProN W3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ヒラギノ角ゴ ProN W3"/>
              </a:defRPr>
            </a:lvl5pPr>
          </a:lstStyle>
          <a:p>
            <a:pPr lvl="0">
              <a:defRPr sz="1800"/>
            </a:pPr>
            <a:r>
              <a:rPr sz="3200"/>
              <a:t>本文レベル1</a:t>
            </a:r>
          </a:p>
          <a:p>
            <a:pPr lvl="1">
              <a:defRPr sz="1800"/>
            </a:pPr>
            <a:r>
              <a:rPr sz="3200"/>
              <a:t>本文レベル2</a:t>
            </a:r>
          </a:p>
          <a:p>
            <a:pPr lvl="2">
              <a:defRPr sz="1800"/>
            </a:pPr>
            <a:r>
              <a:rPr sz="3200"/>
              <a:t>本文レベル3</a:t>
            </a:r>
          </a:p>
          <a:p>
            <a:pPr lvl="3">
              <a:defRPr sz="1800"/>
            </a:pPr>
            <a:r>
              <a:rPr sz="3200"/>
              <a:t>本文レベル4</a:t>
            </a:r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 lvl="0">
              <a:defRPr sz="1800"/>
            </a:pPr>
            <a:r>
              <a:rPr sz="8000"/>
              <a:t>タイトルテキスト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ヒラギノ角ゴ ProN W3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ヒラギノ角ゴ ProN W3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ヒラギノ角ゴ ProN W3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ヒラギノ角ゴ ProN W3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ヒラギノ角ゴ ProN W3"/>
              </a:defRPr>
            </a:lvl5pPr>
          </a:lstStyle>
          <a:p>
            <a:pPr lvl="0">
              <a:defRPr sz="1800"/>
            </a:pPr>
            <a:r>
              <a:rPr sz="3600"/>
              <a:t>本文レベル1</a:t>
            </a:r>
          </a:p>
          <a:p>
            <a:pPr lvl="1">
              <a:defRPr sz="1800"/>
            </a:pPr>
            <a:r>
              <a:rPr sz="3600"/>
              <a:t>本文レベル2</a:t>
            </a:r>
          </a:p>
          <a:p>
            <a:pPr lvl="2">
              <a:defRPr sz="1800"/>
            </a:pPr>
            <a:r>
              <a:rPr sz="3600"/>
              <a:t>本文レベル3</a:t>
            </a:r>
          </a:p>
          <a:p>
            <a:pPr lvl="3">
              <a:defRPr sz="1800"/>
            </a:pPr>
            <a:r>
              <a:rPr sz="3600"/>
              <a:t>本文レベル4</a:t>
            </a:r>
          </a:p>
          <a:p>
            <a:pPr lvl="4">
              <a:defRPr sz="1800"/>
            </a:pPr>
            <a:r>
              <a:rPr sz="36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spcBef>
                <a:spcPts val="3200"/>
              </a:spcBef>
              <a:buSzPct val="75000"/>
              <a:buFontTx/>
              <a:defRPr sz="2800">
                <a:latin typeface="+mn-lt"/>
                <a:ea typeface="+mn-ea"/>
                <a:cs typeface="+mn-cs"/>
                <a:sym typeface="ヒラギノ角ゴ ProN W3"/>
              </a:defRPr>
            </a:lvl1pPr>
            <a:lvl2pPr marL="6858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ヒラギノ角ゴ ProN W3"/>
              </a:defRPr>
            </a:lvl2pPr>
            <a:lvl3pPr marL="1028700" indent="-342900" defTabSz="584200">
              <a:spcBef>
                <a:spcPts val="3200"/>
              </a:spcBef>
              <a:buSzPct val="75000"/>
              <a:buFontTx/>
              <a:defRPr sz="2800">
                <a:latin typeface="+mn-lt"/>
                <a:ea typeface="+mn-ea"/>
                <a:cs typeface="+mn-cs"/>
                <a:sym typeface="ヒラギノ角ゴ ProN W3"/>
              </a:defRPr>
            </a:lvl3pPr>
            <a:lvl4pPr marL="13716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ヒラギノ角ゴ ProN W3"/>
              </a:defRPr>
            </a:lvl4pPr>
            <a:lvl5pPr marL="17145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ヒラギノ角ゴ ProN W3"/>
              </a:defRPr>
            </a:lvl5pPr>
          </a:lstStyle>
          <a:p>
            <a:pPr lvl="0">
              <a:defRPr sz="1800"/>
            </a:pPr>
            <a:r>
              <a:rPr sz="2800"/>
              <a:t>本文レベル1</a:t>
            </a:r>
          </a:p>
          <a:p>
            <a:pPr lvl="1">
              <a:defRPr sz="1800"/>
            </a:pPr>
            <a:r>
              <a:rPr sz="2800"/>
              <a:t>本文レベル2</a:t>
            </a:r>
          </a:p>
          <a:p>
            <a:pPr lvl="2">
              <a:defRPr sz="1800"/>
            </a:pPr>
            <a:r>
              <a:rPr sz="2800"/>
              <a:t>本文レベル3</a:t>
            </a:r>
          </a:p>
          <a:p>
            <a:pPr lvl="3">
              <a:defRPr sz="1800"/>
            </a:pPr>
            <a:r>
              <a:rPr sz="2800"/>
              <a:t>本文レベル4</a:t>
            </a:r>
          </a:p>
          <a:p>
            <a:pPr lvl="4">
              <a:defRPr sz="1800"/>
            </a:pPr>
            <a:r>
              <a:rPr sz="28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ヒラギノ角ゴ ProN W3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ヒラギノ角ゴ ProN W3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ヒラギノ角ゴ ProN W3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ヒラギノ角ゴ ProN W3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ヒラギノ角ゴ ProN W3"/>
              </a:defRPr>
            </a:lvl5pPr>
          </a:lstStyle>
          <a:p>
            <a:pPr lvl="0">
              <a:defRPr sz="1800"/>
            </a:pPr>
            <a:r>
              <a:rPr sz="3600"/>
              <a:t>本文レベル1</a:t>
            </a:r>
          </a:p>
          <a:p>
            <a:pPr lvl="1">
              <a:defRPr sz="1800"/>
            </a:pPr>
            <a:r>
              <a:rPr sz="3600"/>
              <a:t>本文レベル2</a:t>
            </a:r>
          </a:p>
          <a:p>
            <a:pPr lvl="2">
              <a:defRPr sz="1800"/>
            </a:pPr>
            <a:r>
              <a:rPr sz="3600"/>
              <a:t>本文レベル3</a:t>
            </a:r>
          </a:p>
          <a:p>
            <a:pPr lvl="3">
              <a:defRPr sz="1800"/>
            </a:pPr>
            <a:r>
              <a:rPr sz="3600"/>
              <a:t>本文レベル4</a:t>
            </a:r>
          </a:p>
          <a:p>
            <a:pPr lvl="4">
              <a:defRPr sz="1800"/>
            </a:pPr>
            <a:r>
              <a:rPr sz="36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239" y="130950"/>
            <a:ext cx="11704322" cy="2144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 anchor="ctr">
            <a:normAutofit/>
          </a:bodyPr>
          <a:lstStyle/>
          <a:p>
            <a:pPr lvl="0">
              <a:defRPr sz="1800"/>
            </a:pPr>
            <a:r>
              <a:rPr sz="6200"/>
              <a:t>タイトルテキスト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normAutofit/>
          </a:bodyPr>
          <a:lstStyle/>
          <a:p>
            <a:pPr lvl="0">
              <a:defRPr sz="1800"/>
            </a:pPr>
            <a:r>
              <a:rPr sz="4400"/>
              <a:t>本文レベル1</a:t>
            </a:r>
          </a:p>
          <a:p>
            <a:pPr lvl="1">
              <a:defRPr sz="1800"/>
            </a:pPr>
            <a:r>
              <a:rPr sz="4400"/>
              <a:t>本文レベル2</a:t>
            </a:r>
          </a:p>
          <a:p>
            <a:pPr lvl="2">
              <a:defRPr sz="1800"/>
            </a:pPr>
            <a:r>
              <a:rPr sz="4400"/>
              <a:t>本文レベル3</a:t>
            </a:r>
          </a:p>
          <a:p>
            <a:pPr lvl="3">
              <a:defRPr sz="1800"/>
            </a:pPr>
            <a:r>
              <a:rPr sz="4400"/>
              <a:t>本文レベル4</a:t>
            </a:r>
          </a:p>
          <a:p>
            <a:pPr lvl="4">
              <a:defRPr sz="1800"/>
            </a:pPr>
            <a:r>
              <a:rPr sz="4400"/>
              <a:t>本文レベル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320106" y="9114112"/>
            <a:ext cx="3034455" cy="371343"/>
          </a:xfrm>
          <a:prstGeom prst="rect">
            <a:avLst/>
          </a:prstGeom>
          <a:ln w="12700">
            <a:miter lim="400000"/>
          </a:ln>
        </p:spPr>
        <p:txBody>
          <a:bodyPr lIns="65021" tIns="65021" rIns="65021" bIns="65021" anchor="ctr">
            <a:spAutoFit/>
          </a:bodyPr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algn="ctr" defTabSz="457200">
        <a:defRPr sz="6200">
          <a:latin typeface="Calibri"/>
          <a:ea typeface="Calibri"/>
          <a:cs typeface="Calibri"/>
          <a:sym typeface="Calibri"/>
        </a:defRPr>
      </a:lvl1pPr>
      <a:lvl2pPr algn="ctr" defTabSz="457200">
        <a:defRPr sz="6200">
          <a:latin typeface="Calibri"/>
          <a:ea typeface="Calibri"/>
          <a:cs typeface="Calibri"/>
          <a:sym typeface="Calibri"/>
        </a:defRPr>
      </a:lvl2pPr>
      <a:lvl3pPr algn="ctr" defTabSz="457200">
        <a:defRPr sz="6200">
          <a:latin typeface="Calibri"/>
          <a:ea typeface="Calibri"/>
          <a:cs typeface="Calibri"/>
          <a:sym typeface="Calibri"/>
        </a:defRPr>
      </a:lvl3pPr>
      <a:lvl4pPr algn="ctr" defTabSz="457200">
        <a:defRPr sz="6200">
          <a:latin typeface="Calibri"/>
          <a:ea typeface="Calibri"/>
          <a:cs typeface="Calibri"/>
          <a:sym typeface="Calibri"/>
        </a:defRPr>
      </a:lvl4pPr>
      <a:lvl5pPr algn="ctr" defTabSz="457200">
        <a:defRPr sz="6200">
          <a:latin typeface="Calibri"/>
          <a:ea typeface="Calibri"/>
          <a:cs typeface="Calibri"/>
          <a:sym typeface="Calibri"/>
        </a:defRPr>
      </a:lvl5pPr>
      <a:lvl6pPr algn="ctr" defTabSz="457200">
        <a:defRPr sz="6200">
          <a:latin typeface="Calibri"/>
          <a:ea typeface="Calibri"/>
          <a:cs typeface="Calibri"/>
          <a:sym typeface="Calibri"/>
        </a:defRPr>
      </a:lvl6pPr>
      <a:lvl7pPr algn="ctr" defTabSz="457200">
        <a:defRPr sz="6200">
          <a:latin typeface="Calibri"/>
          <a:ea typeface="Calibri"/>
          <a:cs typeface="Calibri"/>
          <a:sym typeface="Calibri"/>
        </a:defRPr>
      </a:lvl7pPr>
      <a:lvl8pPr algn="ctr" defTabSz="457200">
        <a:defRPr sz="6200">
          <a:latin typeface="Calibri"/>
          <a:ea typeface="Calibri"/>
          <a:cs typeface="Calibri"/>
          <a:sym typeface="Calibri"/>
        </a:defRPr>
      </a:lvl8pPr>
      <a:lvl9pPr algn="ctr" defTabSz="457200">
        <a:defRPr sz="6200">
          <a:latin typeface="Calibri"/>
          <a:ea typeface="Calibri"/>
          <a:cs typeface="Calibri"/>
          <a:sym typeface="Calibri"/>
        </a:defRPr>
      </a:lvl9pPr>
    </p:titleStyle>
    <p:bodyStyle>
      <a:lvl1pPr marL="471487" indent="-471487" defTabSz="4572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1pPr>
      <a:lvl2pPr marL="906235" indent="-449035" defTabSz="457200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2pPr>
      <a:lvl3pPr marL="1333500" indent="-419100" defTabSz="4572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3pPr>
      <a:lvl4pPr marL="1874520" indent="-502920" defTabSz="457200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4pPr>
      <a:lvl5pPr marL="2331720" indent="-502920" defTabSz="457200">
        <a:spcBef>
          <a:spcPts val="700"/>
        </a:spcBef>
        <a:buSzPct val="100000"/>
        <a:buFont typeface="Arial"/>
        <a:buChar char="»"/>
        <a:defRPr sz="4400">
          <a:latin typeface="Calibri"/>
          <a:ea typeface="Calibri"/>
          <a:cs typeface="Calibri"/>
          <a:sym typeface="Calibri"/>
        </a:defRPr>
      </a:lvl5pPr>
      <a:lvl6pPr marL="2788920" indent="-502920" defTabSz="4572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3246120" indent="-502920" defTabSz="4572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703318" indent="-502918" defTabSz="4572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4160518" indent="-502918" defTabSz="4572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9320106" y="9006726"/>
            <a:ext cx="3034455" cy="203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604720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88888"/>
                </a:solidFill>
              </a:rPr>
              <a:t>1</a:t>
            </a:fld>
            <a:endParaRPr sz="1400">
              <a:solidFill>
                <a:srgbClr val="888888"/>
              </a:solidFill>
            </a:endParaRPr>
          </a:p>
        </p:txBody>
      </p:sp>
      <p:sp>
        <p:nvSpPr>
          <p:cNvPr id="50" name="Shape 50"/>
          <p:cNvSpPr/>
          <p:nvPr/>
        </p:nvSpPr>
        <p:spPr>
          <a:xfrm>
            <a:off x="418345" y="1479294"/>
            <a:ext cx="12168110" cy="807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/>
          <a:p>
            <a:pPr lvl="0" algn="l" defTabSz="457200">
              <a:defRPr sz="1800"/>
            </a:pPr>
            <a:r>
              <a:rPr sz="4400">
                <a:uFill>
                  <a:solidFill/>
                </a:u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マウスの毛色に及ぼす gp91phox を介した</a:t>
            </a:r>
            <a:endParaRPr sz="4400" b="1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/>
            </a:pPr>
            <a:r>
              <a:rPr sz="4400">
                <a:uFill>
                  <a:solidFill/>
                </a:u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　　　　    トラネキサム酸の役割</a:t>
            </a:r>
            <a:endParaRPr sz="4400" b="1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/>
            </a:pPr>
            <a:endParaRPr sz="4000" b="1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/>
            </a:pPr>
            <a:endParaRPr sz="4000" b="1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/>
            </a:pPr>
            <a:endParaRPr sz="4000" b="1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/>
            </a:pPr>
            <a:endParaRPr sz="4000" b="1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tabLst>
                <a:tab pos="749300" algn="l"/>
                <a:tab pos="1511300" algn="l"/>
                <a:tab pos="2273300" algn="l"/>
                <a:tab pos="3022600" algn="l"/>
                <a:tab pos="3784600" algn="l"/>
                <a:tab pos="4546600" algn="l"/>
                <a:tab pos="5308600" algn="l"/>
                <a:tab pos="6057900" algn="l"/>
                <a:tab pos="6819900" algn="l"/>
                <a:tab pos="7581900" algn="l"/>
                <a:tab pos="8229600" algn="l"/>
              </a:tabLst>
              <a:defRPr sz="1800"/>
            </a:pPr>
            <a:r>
              <a:rPr sz="3200" b="1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山手 百合香</a:t>
            </a:r>
          </a:p>
          <a:p>
            <a:pPr lvl="0" defTabSz="457200">
              <a:tabLst>
                <a:tab pos="749300" algn="l"/>
                <a:tab pos="1511300" algn="l"/>
                <a:tab pos="2273300" algn="l"/>
                <a:tab pos="3022600" algn="l"/>
                <a:tab pos="3784600" algn="l"/>
                <a:tab pos="4546600" algn="l"/>
                <a:tab pos="5308600" algn="l"/>
                <a:tab pos="6057900" algn="l"/>
                <a:tab pos="6819900" algn="l"/>
                <a:tab pos="7581900" algn="l"/>
                <a:tab pos="8229600" algn="l"/>
              </a:tabLst>
              <a:defRPr sz="1800"/>
            </a:pPr>
            <a:endParaRPr sz="3200" b="1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tabLst>
                <a:tab pos="749300" algn="l"/>
                <a:tab pos="1511300" algn="l"/>
                <a:tab pos="2273300" algn="l"/>
                <a:tab pos="3022600" algn="l"/>
                <a:tab pos="3784600" algn="l"/>
                <a:tab pos="4546600" algn="l"/>
                <a:tab pos="5308600" algn="l"/>
                <a:tab pos="6057900" algn="l"/>
                <a:tab pos="6819900" algn="l"/>
                <a:tab pos="7581900" algn="l"/>
                <a:tab pos="8229600" algn="l"/>
              </a:tabLst>
              <a:defRPr sz="1800"/>
            </a:pPr>
            <a:endParaRPr sz="2400" b="1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tabLst>
                <a:tab pos="749300" algn="l"/>
                <a:tab pos="1511300" algn="l"/>
                <a:tab pos="2273300" algn="l"/>
                <a:tab pos="3022600" algn="l"/>
                <a:tab pos="3784600" algn="l"/>
                <a:tab pos="4546600" algn="l"/>
                <a:tab pos="5308600" algn="l"/>
                <a:tab pos="6057900" algn="l"/>
                <a:tab pos="6819900" algn="l"/>
                <a:tab pos="7581900" algn="l"/>
                <a:tab pos="8229600" algn="l"/>
              </a:tabLst>
              <a:defRPr sz="1800"/>
            </a:pPr>
            <a:r>
              <a:rPr sz="2800" b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掲載雑誌：</a:t>
            </a:r>
            <a:r>
              <a:rPr sz="2800" b="1" i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International Journal of Molecular Science</a:t>
            </a:r>
          </a:p>
          <a:p>
            <a:pPr lvl="0" defTabSz="457200">
              <a:tabLst>
                <a:tab pos="749300" algn="l"/>
                <a:tab pos="1511300" algn="l"/>
                <a:tab pos="2273300" algn="l"/>
                <a:tab pos="3022600" algn="l"/>
                <a:tab pos="3784600" algn="l"/>
                <a:tab pos="4546600" algn="l"/>
                <a:tab pos="5308600" algn="l"/>
                <a:tab pos="6057900" algn="l"/>
                <a:tab pos="6819900" algn="l"/>
                <a:tab pos="7581900" algn="l"/>
                <a:tab pos="8229600" algn="l"/>
              </a:tabLst>
              <a:defRPr sz="1800"/>
            </a:pPr>
            <a:r>
              <a:rPr sz="2800" b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2019  30;20(11):2665 doi:10.3390/ijms20112665.</a:t>
            </a:r>
            <a:endParaRPr sz="2800" b="1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tabLst>
                <a:tab pos="749300" algn="l"/>
                <a:tab pos="1511300" algn="l"/>
                <a:tab pos="2273300" algn="l"/>
                <a:tab pos="3022600" algn="l"/>
                <a:tab pos="3784600" algn="l"/>
                <a:tab pos="4546600" algn="l"/>
                <a:tab pos="5308600" algn="l"/>
                <a:tab pos="6057900" algn="l"/>
                <a:tab pos="6819900" algn="l"/>
                <a:tab pos="7581900" algn="l"/>
                <a:tab pos="8229600" algn="l"/>
              </a:tabLst>
              <a:defRPr sz="1800"/>
            </a:pPr>
            <a:endParaRPr sz="3200" b="1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tabLst>
                <a:tab pos="749300" algn="l"/>
                <a:tab pos="1511300" algn="l"/>
                <a:tab pos="2273300" algn="l"/>
                <a:tab pos="3022600" algn="l"/>
                <a:tab pos="3784600" algn="l"/>
                <a:tab pos="4546600" algn="l"/>
                <a:tab pos="5308600" algn="l"/>
                <a:tab pos="6057900" algn="l"/>
                <a:tab pos="6819900" algn="l"/>
                <a:tab pos="7581900" algn="l"/>
                <a:tab pos="8229600" algn="l"/>
              </a:tabLst>
              <a:defRPr sz="1800"/>
            </a:pPr>
            <a:endParaRPr sz="3200" b="1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658190" y="362450"/>
            <a:ext cx="5829937" cy="650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457200">
              <a:defRPr sz="3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3400"/>
              <a:t>薬学セミナー 2022年3月10日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9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2939099" y="1047605"/>
            <a:ext cx="4774802" cy="3581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10.jpeg"/>
          <p:cNvPicPr/>
          <p:nvPr/>
        </p:nvPicPr>
        <p:blipFill>
          <a:blip r:embed="rId3"/>
          <a:srcRect l="12529" r="5242"/>
          <a:stretch>
            <a:fillRect/>
          </a:stretch>
        </p:blipFill>
        <p:spPr>
          <a:xfrm>
            <a:off x="356457" y="5160637"/>
            <a:ext cx="4039868" cy="3684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11.jpeg"/>
          <p:cNvPicPr/>
          <p:nvPr/>
        </p:nvPicPr>
        <p:blipFill>
          <a:blip r:embed="rId4"/>
          <a:srcRect l="9453" r="12717"/>
          <a:stretch>
            <a:fillRect/>
          </a:stretch>
        </p:blipFill>
        <p:spPr>
          <a:xfrm>
            <a:off x="4606067" y="5160637"/>
            <a:ext cx="3823624" cy="368469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3041541" y="1857826"/>
            <a:ext cx="2348093" cy="1754623"/>
          </a:xfrm>
          <a:prstGeom prst="rect">
            <a:avLst/>
          </a:prstGeom>
          <a:ln w="12700">
            <a:solidFill>
              <a:srgbClr val="FFFF00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1" tIns="65021" rIns="65021" bIns="65021" anchor="ctr"/>
          <a:lstStyle/>
          <a:p>
            <a:pPr lvl="0" defTabSz="4572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 flipH="1">
            <a:off x="2450046" y="3751778"/>
            <a:ext cx="1109545" cy="1130188"/>
          </a:xfrm>
          <a:prstGeom prst="line">
            <a:avLst/>
          </a:prstGeom>
          <a:ln w="76200">
            <a:solidFill>
              <a:srgbClr val="FF6600"/>
            </a:solidFill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6608539" y="3762096"/>
            <a:ext cx="5" cy="1255658"/>
          </a:xfrm>
          <a:prstGeom prst="line">
            <a:avLst/>
          </a:prstGeom>
          <a:ln w="76200">
            <a:solidFill>
              <a:srgbClr val="FF6600"/>
            </a:solidFill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5522982" y="511453"/>
            <a:ext cx="1947599" cy="56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lvl="0" algn="l" defTabSz="457200">
              <a:defRPr sz="1800"/>
            </a:pPr>
            <a:r>
              <a:rPr sz="2800" b="1">
                <a:latin typeface="Times"/>
                <a:ea typeface="Times"/>
                <a:cs typeface="Times"/>
                <a:sym typeface="Times"/>
              </a:rPr>
              <a:t>Gp91phox</a:t>
            </a:r>
            <a:r>
              <a:rPr sz="2800" b="1" baseline="30571">
                <a:latin typeface="Times"/>
                <a:ea typeface="Times"/>
                <a:cs typeface="Times"/>
                <a:sym typeface="Times"/>
              </a:rPr>
              <a:t>-/-</a:t>
            </a:r>
          </a:p>
        </p:txBody>
      </p:sp>
      <p:sp>
        <p:nvSpPr>
          <p:cNvPr id="60" name="Shape 60"/>
          <p:cNvSpPr/>
          <p:nvPr/>
        </p:nvSpPr>
        <p:spPr>
          <a:xfrm>
            <a:off x="3198306" y="511453"/>
            <a:ext cx="2059881" cy="56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lvl="0" algn="l" defTabSz="457200">
              <a:defRPr sz="1800"/>
            </a:pPr>
            <a:r>
              <a:rPr sz="2800" b="1">
                <a:latin typeface="Times"/>
                <a:ea typeface="Times"/>
                <a:cs typeface="Times"/>
                <a:sym typeface="Times"/>
              </a:rPr>
              <a:t>Gp91phox</a:t>
            </a:r>
            <a:r>
              <a:rPr sz="2800" b="1" baseline="30571">
                <a:latin typeface="Times"/>
                <a:ea typeface="Times"/>
                <a:cs typeface="Times"/>
                <a:sym typeface="Times"/>
              </a:rPr>
              <a:t>+/+</a:t>
            </a:r>
          </a:p>
        </p:txBody>
      </p:sp>
      <p:pic>
        <p:nvPicPr>
          <p:cNvPr id="61" name="image12.jpeg"/>
          <p:cNvPicPr/>
          <p:nvPr/>
        </p:nvPicPr>
        <p:blipFill>
          <a:blip r:embed="rId5"/>
          <a:srcRect l="8684" r="13122"/>
          <a:stretch>
            <a:fillRect/>
          </a:stretch>
        </p:blipFill>
        <p:spPr>
          <a:xfrm>
            <a:off x="7779979" y="1043248"/>
            <a:ext cx="2333916" cy="358546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5503182" y="1868147"/>
            <a:ext cx="2210722" cy="1754623"/>
          </a:xfrm>
          <a:prstGeom prst="rect">
            <a:avLst/>
          </a:prstGeom>
          <a:ln w="12700">
            <a:solidFill>
              <a:srgbClr val="FFFF00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1" tIns="65021" rIns="65021" bIns="65021" anchor="ctr"/>
          <a:lstStyle/>
          <a:p>
            <a:pPr lvl="0" defTabSz="4572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858683" y="1870978"/>
            <a:ext cx="2210722" cy="1754620"/>
          </a:xfrm>
          <a:prstGeom prst="rect">
            <a:avLst/>
          </a:prstGeom>
          <a:ln w="12700">
            <a:solidFill>
              <a:srgbClr val="FFFF00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1" tIns="65021" rIns="65021" bIns="65021" anchor="ctr"/>
          <a:lstStyle/>
          <a:p>
            <a:pPr lvl="0" defTabSz="4572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7733596" y="547578"/>
            <a:ext cx="4711719" cy="561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lvl="0" algn="l" defTabSz="457200">
              <a:defRPr sz="1800"/>
            </a:pPr>
            <a:r>
              <a:rPr sz="2800" b="1">
                <a:latin typeface="Times"/>
                <a:ea typeface="Times"/>
                <a:cs typeface="Times"/>
                <a:sym typeface="Times"/>
              </a:rPr>
              <a:t>Gp91phox</a:t>
            </a:r>
            <a:r>
              <a:rPr sz="2800" b="1" baseline="30571">
                <a:latin typeface="Times"/>
                <a:ea typeface="Times"/>
                <a:cs typeface="Times"/>
                <a:sym typeface="Times"/>
              </a:rPr>
              <a:t>-/-</a:t>
            </a:r>
            <a:r>
              <a:rPr sz="2800" b="1">
                <a:latin typeface="Times"/>
                <a:ea typeface="Times"/>
                <a:cs typeface="Times"/>
                <a:sym typeface="Times"/>
              </a:rPr>
              <a:t>+</a:t>
            </a:r>
            <a:r>
              <a:rPr sz="2800" b="1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TA</a:t>
            </a:r>
            <a:r>
              <a:rPr sz="2000" b="1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(トラネキサム酸）</a:t>
            </a:r>
          </a:p>
        </p:txBody>
      </p:sp>
      <p:pic>
        <p:nvPicPr>
          <p:cNvPr id="65" name="image13.jpeg"/>
          <p:cNvPicPr/>
          <p:nvPr/>
        </p:nvPicPr>
        <p:blipFill>
          <a:blip r:embed="rId6"/>
          <a:srcRect l="10227" r="9463"/>
          <a:stretch>
            <a:fillRect/>
          </a:stretch>
        </p:blipFill>
        <p:spPr>
          <a:xfrm>
            <a:off x="8631395" y="5136867"/>
            <a:ext cx="3823631" cy="3684699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78739" y="-7070"/>
            <a:ext cx="9278362" cy="61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457200">
              <a:defRPr sz="3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3800" b="1"/>
              <a:t>トラネキサム酸投与後のマウスの毛色変化</a:t>
            </a:r>
          </a:p>
        </p:txBody>
      </p:sp>
      <p:sp>
        <p:nvSpPr>
          <p:cNvPr id="67" name="Shape 67"/>
          <p:cNvSpPr/>
          <p:nvPr/>
        </p:nvSpPr>
        <p:spPr>
          <a:xfrm>
            <a:off x="9617049" y="8935980"/>
            <a:ext cx="2174744" cy="536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457200"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3200" b="1"/>
              <a:t>茶色毛出現</a:t>
            </a:r>
          </a:p>
        </p:txBody>
      </p:sp>
      <p:sp>
        <p:nvSpPr>
          <p:cNvPr id="68" name="Shape 68"/>
          <p:cNvSpPr/>
          <p:nvPr/>
        </p:nvSpPr>
        <p:spPr>
          <a:xfrm>
            <a:off x="9064923" y="3791823"/>
            <a:ext cx="1255658" cy="1255661"/>
          </a:xfrm>
          <a:prstGeom prst="line">
            <a:avLst/>
          </a:prstGeom>
          <a:ln w="76200">
            <a:solidFill>
              <a:srgbClr val="FF6600"/>
            </a:solidFill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5489672" y="8962901"/>
            <a:ext cx="20193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 lvl="0">
              <a:defRPr sz="1800"/>
            </a:pPr>
            <a:r>
              <a:rPr sz="3000"/>
              <a:t>白色毛出現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5393034" y="8655098"/>
            <a:ext cx="2205435" cy="612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lvl="0" algn="l" defTabSz="457200">
              <a:defRPr sz="1800"/>
            </a:pPr>
            <a:r>
              <a:rPr sz="3200" b="1">
                <a:latin typeface="Times"/>
                <a:ea typeface="Times"/>
                <a:cs typeface="Times"/>
                <a:sym typeface="Times"/>
              </a:rPr>
              <a:t>Gp91phox</a:t>
            </a:r>
            <a:r>
              <a:rPr sz="3200" b="1" baseline="30748">
                <a:latin typeface="Times"/>
                <a:ea typeface="Times"/>
                <a:cs typeface="Times"/>
                <a:sym typeface="Times"/>
              </a:rPr>
              <a:t>-/-</a:t>
            </a:r>
          </a:p>
        </p:txBody>
      </p:sp>
      <p:sp>
        <p:nvSpPr>
          <p:cNvPr id="72" name="Shape 72"/>
          <p:cNvSpPr/>
          <p:nvPr/>
        </p:nvSpPr>
        <p:spPr>
          <a:xfrm>
            <a:off x="1278496" y="8655098"/>
            <a:ext cx="2333758" cy="612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lvl="0" algn="l" defTabSz="457200">
              <a:defRPr sz="1800"/>
            </a:pPr>
            <a:r>
              <a:rPr sz="3200" b="1">
                <a:latin typeface="Times"/>
                <a:ea typeface="Times"/>
                <a:cs typeface="Times"/>
                <a:sym typeface="Times"/>
              </a:rPr>
              <a:t>Gp91phox</a:t>
            </a:r>
            <a:r>
              <a:rPr sz="3200" b="1" baseline="30748">
                <a:latin typeface="Times"/>
                <a:ea typeface="Times"/>
                <a:cs typeface="Times"/>
                <a:sym typeface="Times"/>
              </a:rPr>
              <a:t>+/+</a:t>
            </a:r>
          </a:p>
        </p:txBody>
      </p:sp>
      <p:sp>
        <p:nvSpPr>
          <p:cNvPr id="73" name="Shape 73"/>
          <p:cNvSpPr/>
          <p:nvPr/>
        </p:nvSpPr>
        <p:spPr>
          <a:xfrm>
            <a:off x="9070267" y="8655098"/>
            <a:ext cx="2794799" cy="59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lvl="0" algn="l" defTabSz="457200">
              <a:defRPr sz="1800"/>
            </a:pPr>
            <a:r>
              <a:rPr sz="3000" b="1">
                <a:latin typeface="Times"/>
                <a:ea typeface="Times"/>
                <a:cs typeface="Times"/>
                <a:sym typeface="Times"/>
              </a:rPr>
              <a:t>Gp91phox</a:t>
            </a:r>
            <a:r>
              <a:rPr sz="3000" b="1" baseline="30665">
                <a:latin typeface="Times"/>
                <a:ea typeface="Times"/>
                <a:cs typeface="Times"/>
                <a:sym typeface="Times"/>
              </a:rPr>
              <a:t>-/-</a:t>
            </a:r>
            <a:r>
              <a:rPr sz="3000" b="1">
                <a:latin typeface="Times"/>
                <a:ea typeface="Times"/>
                <a:cs typeface="Times"/>
                <a:sym typeface="Times"/>
              </a:rPr>
              <a:t>+</a:t>
            </a:r>
            <a:r>
              <a:rPr sz="3000" b="1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TA</a:t>
            </a:r>
          </a:p>
        </p:txBody>
      </p:sp>
      <p:sp>
        <p:nvSpPr>
          <p:cNvPr id="74" name="Shape 74"/>
          <p:cNvSpPr/>
          <p:nvPr/>
        </p:nvSpPr>
        <p:spPr>
          <a:xfrm>
            <a:off x="342324" y="612240"/>
            <a:ext cx="1535278" cy="52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457200">
              <a:defRPr sz="2800" b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F2600"/>
                </a:solidFill>
              </a:rPr>
              <a:t> MGRN1</a:t>
            </a:r>
          </a:p>
        </p:txBody>
      </p:sp>
      <p:pic>
        <p:nvPicPr>
          <p:cNvPr id="75" name="image17.jpeg"/>
          <p:cNvPicPr/>
          <p:nvPr/>
        </p:nvPicPr>
        <p:blipFill>
          <a:blip r:embed="rId2"/>
          <a:srcRect l="5556" t="22780" r="26495"/>
          <a:stretch>
            <a:fillRect/>
          </a:stretch>
        </p:blipFill>
        <p:spPr>
          <a:xfrm>
            <a:off x="8572364" y="1114448"/>
            <a:ext cx="3910059" cy="3262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18.jpeg"/>
          <p:cNvPicPr/>
          <p:nvPr/>
        </p:nvPicPr>
        <p:blipFill>
          <a:blip r:embed="rId3"/>
          <a:srcRect t="11585" b="23691"/>
          <a:stretch>
            <a:fillRect/>
          </a:stretch>
        </p:blipFill>
        <p:spPr>
          <a:xfrm>
            <a:off x="468765" y="1114453"/>
            <a:ext cx="3910057" cy="3262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19.jpeg"/>
          <p:cNvPicPr/>
          <p:nvPr/>
        </p:nvPicPr>
        <p:blipFill>
          <a:blip r:embed="rId4"/>
          <a:srcRect t="9854" b="12591"/>
          <a:stretch>
            <a:fillRect/>
          </a:stretch>
        </p:blipFill>
        <p:spPr>
          <a:xfrm>
            <a:off x="4521400" y="1114450"/>
            <a:ext cx="3910057" cy="326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20.jpeg"/>
          <p:cNvPicPr/>
          <p:nvPr/>
        </p:nvPicPr>
        <p:blipFill>
          <a:blip r:embed="rId5"/>
          <a:stretch>
            <a:fillRect/>
          </a:stretch>
        </p:blipFill>
        <p:spPr>
          <a:xfrm>
            <a:off x="8572367" y="5410936"/>
            <a:ext cx="3910057" cy="3262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21.jpeg"/>
          <p:cNvPicPr/>
          <p:nvPr/>
        </p:nvPicPr>
        <p:blipFill>
          <a:blip r:embed="rId6"/>
          <a:stretch>
            <a:fillRect/>
          </a:stretch>
        </p:blipFill>
        <p:spPr>
          <a:xfrm>
            <a:off x="468765" y="5410936"/>
            <a:ext cx="3910057" cy="326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22.jpeg"/>
          <p:cNvPicPr/>
          <p:nvPr/>
        </p:nvPicPr>
        <p:blipFill>
          <a:blip r:embed="rId7"/>
          <a:stretch>
            <a:fillRect/>
          </a:stretch>
        </p:blipFill>
        <p:spPr>
          <a:xfrm>
            <a:off x="4557046" y="5410936"/>
            <a:ext cx="3910056" cy="3262992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267421" y="4869278"/>
            <a:ext cx="4826018" cy="524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457200">
              <a:defRPr sz="28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F2600"/>
                </a:solidFill>
              </a:rPr>
              <a:t> コラーゲン17型</a:t>
            </a:r>
          </a:p>
        </p:txBody>
      </p:sp>
      <p:sp>
        <p:nvSpPr>
          <p:cNvPr id="82" name="Shape 82"/>
          <p:cNvSpPr/>
          <p:nvPr/>
        </p:nvSpPr>
        <p:spPr>
          <a:xfrm>
            <a:off x="663477" y="4101924"/>
            <a:ext cx="1112344" cy="7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663477" y="8382922"/>
            <a:ext cx="1112344" cy="6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16320" y="-18596"/>
            <a:ext cx="11251662" cy="638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457200">
              <a:defRPr sz="3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/>
            </a:pPr>
            <a:r>
              <a:rPr sz="3400" b="1"/>
              <a:t>トラネキサム酸はMGRN1とコラーゲン17型の発現を上昇</a:t>
            </a:r>
          </a:p>
        </p:txBody>
      </p:sp>
      <p:sp>
        <p:nvSpPr>
          <p:cNvPr id="85" name="Shape 85"/>
          <p:cNvSpPr/>
          <p:nvPr/>
        </p:nvSpPr>
        <p:spPr>
          <a:xfrm rot="16258632">
            <a:off x="12288774" y="3611377"/>
            <a:ext cx="673887" cy="598145"/>
          </a:xfrm>
          <a:prstGeom prst="rightArrow">
            <a:avLst>
              <a:gd name="adj1" fmla="val 36000"/>
              <a:gd name="adj2" fmla="val 52337"/>
            </a:avLst>
          </a:prstGeom>
          <a:solidFill>
            <a:srgbClr val="FF9300"/>
          </a:solidFill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1" tIns="65021" rIns="65021" bIns="65021" anchor="ctr"/>
          <a:lstStyle/>
          <a:p>
            <a:pPr lvl="0"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 rot="16258632">
            <a:off x="12288061" y="8079067"/>
            <a:ext cx="673887" cy="598145"/>
          </a:xfrm>
          <a:prstGeom prst="rightArrow">
            <a:avLst>
              <a:gd name="adj1" fmla="val 36000"/>
              <a:gd name="adj2" fmla="val 52337"/>
            </a:avLst>
          </a:prstGeom>
          <a:solidFill>
            <a:srgbClr val="FF9300"/>
          </a:solidFill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1" tIns="65021" rIns="65021" bIns="65021" anchor="ctr"/>
          <a:lstStyle/>
          <a:p>
            <a:pPr lvl="0"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3.jpeg"/>
          <p:cNvPicPr/>
          <p:nvPr/>
        </p:nvPicPr>
        <p:blipFill>
          <a:blip r:embed="rId2">
            <a:alphaModFix amt="46496"/>
          </a:blip>
          <a:stretch>
            <a:fillRect/>
          </a:stretch>
        </p:blipFill>
        <p:spPr>
          <a:xfrm>
            <a:off x="2302822" y="-893631"/>
            <a:ext cx="9745081" cy="11540863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2346736" y="1210983"/>
            <a:ext cx="2245371" cy="54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/>
          <a:p>
            <a:pPr lvl="0" algn="l" defTabSz="457200">
              <a:defRPr sz="1800"/>
            </a:pPr>
            <a:r>
              <a:rPr sz="3000" b="1">
                <a:latin typeface="Times New Roman"/>
                <a:ea typeface="Times New Roman"/>
                <a:cs typeface="Times New Roman"/>
                <a:sym typeface="Times New Roman"/>
              </a:rPr>
              <a:t>gp91phox</a:t>
            </a:r>
            <a:r>
              <a:rPr sz="3000" b="1" baseline="31999">
                <a:latin typeface="Times New Roman"/>
                <a:ea typeface="Times New Roman"/>
                <a:cs typeface="Times New Roman"/>
                <a:sym typeface="Times New Roman"/>
              </a:rPr>
              <a:t>+/+</a:t>
            </a:r>
          </a:p>
        </p:txBody>
      </p:sp>
      <p:sp>
        <p:nvSpPr>
          <p:cNvPr id="90" name="Shape 90"/>
          <p:cNvSpPr/>
          <p:nvPr/>
        </p:nvSpPr>
        <p:spPr>
          <a:xfrm>
            <a:off x="2958981" y="2472066"/>
            <a:ext cx="1074331" cy="54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457200"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/>
            </a:pPr>
            <a:r>
              <a:rPr sz="3000" b="1"/>
              <a:t>ROS</a:t>
            </a:r>
          </a:p>
        </p:txBody>
      </p:sp>
      <p:sp>
        <p:nvSpPr>
          <p:cNvPr id="91" name="Shape 91"/>
          <p:cNvSpPr/>
          <p:nvPr/>
        </p:nvSpPr>
        <p:spPr>
          <a:xfrm>
            <a:off x="2951024" y="3525184"/>
            <a:ext cx="1237654" cy="592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/>
          <a:p>
            <a:pPr lvl="0" algn="l" defTabSz="457200">
              <a:defRPr sz="1800"/>
            </a:pPr>
            <a:r>
              <a:rPr sz="3000" b="1" dirty="0">
                <a:latin typeface="Times New Roman"/>
                <a:ea typeface="Times New Roman"/>
                <a:cs typeface="Times New Roman"/>
                <a:sym typeface="Times New Roman"/>
              </a:rPr>
              <a:t>IL-1</a:t>
            </a:r>
            <a:r>
              <a:rPr lang="en-US" altLang="ja-JP" sz="3000" b="1" dirty="0">
                <a:latin typeface="Symbol"/>
                <a:ea typeface="Symbol"/>
                <a:cs typeface="Symbol"/>
                <a:sym typeface="Symbol"/>
              </a:rPr>
              <a:t>b</a:t>
            </a:r>
            <a:endParaRPr sz="3000" b="1" dirty="0">
              <a:latin typeface="Symbol"/>
              <a:ea typeface="Symbol"/>
              <a:cs typeface="Symbol"/>
              <a:sym typeface="Symbo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2781607" y="4642885"/>
            <a:ext cx="1451305" cy="592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/>
          <a:p>
            <a:pPr lvl="0" algn="l" defTabSz="457200">
              <a:defRPr sz="1800"/>
            </a:pPr>
            <a:r>
              <a:rPr sz="3000" b="1" dirty="0">
                <a:latin typeface="Times New Roman"/>
                <a:ea typeface="Times New Roman"/>
                <a:cs typeface="Times New Roman"/>
                <a:sym typeface="Times New Roman"/>
              </a:rPr>
              <a:t>TGF-</a:t>
            </a:r>
            <a:r>
              <a:rPr lang="en-US" sz="3000" b="1" dirty="0">
                <a:latin typeface="Symbol"/>
                <a:ea typeface="Symbol"/>
                <a:cs typeface="Symbol"/>
                <a:sym typeface="Symbol"/>
              </a:rPr>
              <a:t>b</a:t>
            </a:r>
            <a:endParaRPr sz="3000" b="1" dirty="0">
              <a:latin typeface="Symbol"/>
              <a:ea typeface="Symbol"/>
              <a:cs typeface="Symbol"/>
              <a:sym typeface="Symbo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4837573" y="1207227"/>
            <a:ext cx="2365800" cy="545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/>
          <a:p>
            <a:pPr lvl="0" algn="l" defTabSz="457200">
              <a:defRPr sz="1800"/>
            </a:pPr>
            <a:r>
              <a:rPr sz="3000" b="1">
                <a:latin typeface="Times New Roman"/>
                <a:ea typeface="Times New Roman"/>
                <a:cs typeface="Times New Roman"/>
                <a:sym typeface="Times New Roman"/>
              </a:rPr>
              <a:t>Gp91phox</a:t>
            </a:r>
            <a:r>
              <a:rPr sz="3000" b="1" baseline="30799">
                <a:latin typeface="Times New Roman"/>
                <a:ea typeface="Times New Roman"/>
                <a:cs typeface="Times New Roman"/>
                <a:sym typeface="Times New Roman"/>
              </a:rPr>
              <a:t>-/-</a:t>
            </a:r>
          </a:p>
        </p:txBody>
      </p:sp>
      <p:sp>
        <p:nvSpPr>
          <p:cNvPr id="94" name="Shape 94"/>
          <p:cNvSpPr/>
          <p:nvPr/>
        </p:nvSpPr>
        <p:spPr>
          <a:xfrm>
            <a:off x="5437814" y="2492807"/>
            <a:ext cx="1074330" cy="545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457200"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/>
            </a:pPr>
            <a:r>
              <a:rPr sz="3000" b="1"/>
              <a:t>ROS</a:t>
            </a:r>
          </a:p>
        </p:txBody>
      </p:sp>
      <p:sp>
        <p:nvSpPr>
          <p:cNvPr id="95" name="Shape 95"/>
          <p:cNvSpPr/>
          <p:nvPr/>
        </p:nvSpPr>
        <p:spPr>
          <a:xfrm>
            <a:off x="5341120" y="3537575"/>
            <a:ext cx="1237652" cy="592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/>
          <a:p>
            <a:pPr lvl="0" algn="l" defTabSz="457200">
              <a:defRPr sz="1800"/>
            </a:pPr>
            <a:r>
              <a:rPr sz="3000" b="1" dirty="0">
                <a:latin typeface="Times New Roman"/>
                <a:ea typeface="Times New Roman"/>
                <a:cs typeface="Times New Roman"/>
                <a:sym typeface="Times New Roman"/>
              </a:rPr>
              <a:t>IL-1</a:t>
            </a:r>
            <a:r>
              <a:rPr lang="en-US" sz="3000" b="1" dirty="0">
                <a:latin typeface="Symbol"/>
                <a:ea typeface="Symbol"/>
                <a:cs typeface="Symbol"/>
                <a:sym typeface="Symbol"/>
              </a:rPr>
              <a:t>b</a:t>
            </a:r>
            <a:endParaRPr sz="3000" b="1" dirty="0">
              <a:latin typeface="Symbol"/>
              <a:ea typeface="Symbol"/>
              <a:cs typeface="Symbol"/>
              <a:sym typeface="Symbo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5297822" y="4638730"/>
            <a:ext cx="1451304" cy="592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/>
          <a:p>
            <a:pPr lvl="0" algn="l" defTabSz="457200">
              <a:defRPr sz="1800"/>
            </a:pPr>
            <a:r>
              <a:rPr sz="3000" b="1" dirty="0">
                <a:latin typeface="Times New Roman"/>
                <a:ea typeface="Times New Roman"/>
                <a:cs typeface="Times New Roman"/>
                <a:sym typeface="Times New Roman"/>
              </a:rPr>
              <a:t>TGF-</a:t>
            </a:r>
            <a:r>
              <a:rPr lang="en-US" altLang="ja-JP" sz="3000" b="1" dirty="0">
                <a:latin typeface="Symbol"/>
                <a:ea typeface="Symbol"/>
                <a:cs typeface="Symbol"/>
                <a:sym typeface="Symbol"/>
              </a:rPr>
              <a:t>b</a:t>
            </a:r>
            <a:endParaRPr sz="3000" b="1" dirty="0">
              <a:latin typeface="Symbol"/>
              <a:ea typeface="Symbol"/>
              <a:cs typeface="Symbol"/>
              <a:sym typeface="Symbo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7553445" y="1207227"/>
            <a:ext cx="3171969" cy="545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/>
          <a:p>
            <a:pPr lvl="0" algn="l" defTabSz="457200">
              <a:defRPr sz="1800"/>
            </a:pPr>
            <a:r>
              <a:rPr sz="3000" b="1">
                <a:latin typeface="Times New Roman"/>
                <a:ea typeface="Times New Roman"/>
                <a:cs typeface="Times New Roman"/>
                <a:sym typeface="Times New Roman"/>
              </a:rPr>
              <a:t>Gp91phox</a:t>
            </a:r>
            <a:r>
              <a:rPr sz="3000" b="1" baseline="30799">
                <a:latin typeface="Times New Roman"/>
                <a:ea typeface="Times New Roman"/>
                <a:cs typeface="Times New Roman"/>
                <a:sym typeface="Times New Roman"/>
              </a:rPr>
              <a:t>-/- </a:t>
            </a:r>
            <a:r>
              <a:rPr sz="3000" b="1"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sz="3000" b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</a:t>
            </a:r>
          </a:p>
        </p:txBody>
      </p:sp>
      <p:sp>
        <p:nvSpPr>
          <p:cNvPr id="98" name="Shape 98"/>
          <p:cNvSpPr/>
          <p:nvPr/>
        </p:nvSpPr>
        <p:spPr>
          <a:xfrm>
            <a:off x="7100828" y="3159645"/>
            <a:ext cx="1762915" cy="54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457200"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/>
            </a:pPr>
            <a:r>
              <a:rPr sz="3000" b="1"/>
              <a:t>MGRN1</a:t>
            </a:r>
          </a:p>
        </p:txBody>
      </p:sp>
      <p:sp>
        <p:nvSpPr>
          <p:cNvPr id="99" name="Shape 99"/>
          <p:cNvSpPr/>
          <p:nvPr/>
        </p:nvSpPr>
        <p:spPr>
          <a:xfrm>
            <a:off x="9042007" y="3170803"/>
            <a:ext cx="2868365" cy="545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457200"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/>
            </a:pPr>
            <a:r>
              <a:rPr sz="3000" b="1"/>
              <a:t>Collagen XVII</a:t>
            </a:r>
          </a:p>
        </p:txBody>
      </p:sp>
      <p:sp>
        <p:nvSpPr>
          <p:cNvPr id="100" name="Shape 100"/>
          <p:cNvSpPr/>
          <p:nvPr/>
        </p:nvSpPr>
        <p:spPr>
          <a:xfrm>
            <a:off x="7814036" y="4660535"/>
            <a:ext cx="2761018" cy="545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l" defTabSz="457200"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/>
            </a:pPr>
            <a:r>
              <a:rPr sz="3000" b="1"/>
              <a:t>Pheomelanine</a:t>
            </a:r>
          </a:p>
        </p:txBody>
      </p:sp>
      <p:sp>
        <p:nvSpPr>
          <p:cNvPr id="101" name="Shape 101"/>
          <p:cNvSpPr/>
          <p:nvPr/>
        </p:nvSpPr>
        <p:spPr>
          <a:xfrm>
            <a:off x="3493519" y="1971424"/>
            <a:ext cx="7" cy="500303"/>
          </a:xfrm>
          <a:prstGeom prst="line">
            <a:avLst/>
          </a:prstGeom>
          <a:ln w="25400">
            <a:solidFill/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3466029" y="3007045"/>
            <a:ext cx="8" cy="500304"/>
          </a:xfrm>
          <a:prstGeom prst="line">
            <a:avLst/>
          </a:prstGeom>
          <a:ln w="25400">
            <a:solidFill/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3438546" y="4073932"/>
            <a:ext cx="6" cy="500304"/>
          </a:xfrm>
          <a:prstGeom prst="line">
            <a:avLst/>
          </a:prstGeom>
          <a:ln w="25400">
            <a:solidFill/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407283" y="5216476"/>
            <a:ext cx="6" cy="952503"/>
          </a:xfrm>
          <a:prstGeom prst="line">
            <a:avLst/>
          </a:prstGeom>
          <a:ln w="25400">
            <a:solidFill/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8352931" y="2006418"/>
            <a:ext cx="521752" cy="1000631"/>
          </a:xfrm>
          <a:prstGeom prst="line">
            <a:avLst/>
          </a:prstGeom>
          <a:ln w="25400">
            <a:solidFill/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08" name="Group 108"/>
          <p:cNvGrpSpPr/>
          <p:nvPr/>
        </p:nvGrpSpPr>
        <p:grpSpPr>
          <a:xfrm>
            <a:off x="5776352" y="2006415"/>
            <a:ext cx="198607" cy="500312"/>
            <a:chOff x="-1" y="-1"/>
            <a:chExt cx="198606" cy="500310"/>
          </a:xfrm>
        </p:grpSpPr>
        <p:sp>
          <p:nvSpPr>
            <p:cNvPr id="106" name="Shape 106"/>
            <p:cNvSpPr/>
            <p:nvPr/>
          </p:nvSpPr>
          <p:spPr>
            <a:xfrm flipH="1">
              <a:off x="101876" y="-2"/>
              <a:ext cx="8" cy="50031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2" tIns="65022" rIns="65022" bIns="65022" numCol="1" anchor="t">
              <a:noAutofit/>
            </a:bodyPr>
            <a:lstStyle/>
            <a:p>
              <a:pPr lvl="0"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-2" y="476539"/>
              <a:ext cx="198607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2" tIns="65022" rIns="65022" bIns="65022" numCol="1" anchor="t">
              <a:noAutofit/>
            </a:bodyPr>
            <a:lstStyle/>
            <a:p>
              <a:pPr lvl="0"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5780128" y="3010764"/>
            <a:ext cx="198607" cy="500312"/>
            <a:chOff x="-1" y="-1"/>
            <a:chExt cx="198606" cy="500310"/>
          </a:xfrm>
        </p:grpSpPr>
        <p:sp>
          <p:nvSpPr>
            <p:cNvPr id="109" name="Shape 109"/>
            <p:cNvSpPr/>
            <p:nvPr/>
          </p:nvSpPr>
          <p:spPr>
            <a:xfrm flipH="1">
              <a:off x="101876" y="-2"/>
              <a:ext cx="8" cy="50031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2" tIns="65022" rIns="65022" bIns="65022" numCol="1" anchor="t">
              <a:noAutofit/>
            </a:bodyPr>
            <a:lstStyle/>
            <a:p>
              <a:pPr lvl="0"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-2" y="476539"/>
              <a:ext cx="198607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2" tIns="65022" rIns="65022" bIns="65022" numCol="1" anchor="t">
              <a:noAutofit/>
            </a:bodyPr>
            <a:lstStyle/>
            <a:p>
              <a:pPr lvl="0"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5780128" y="4136467"/>
            <a:ext cx="198607" cy="500309"/>
            <a:chOff x="-1" y="-1"/>
            <a:chExt cx="198606" cy="500307"/>
          </a:xfrm>
        </p:grpSpPr>
        <p:sp>
          <p:nvSpPr>
            <p:cNvPr id="112" name="Shape 112"/>
            <p:cNvSpPr/>
            <p:nvPr/>
          </p:nvSpPr>
          <p:spPr>
            <a:xfrm flipH="1">
              <a:off x="101876" y="-2"/>
              <a:ext cx="8" cy="5003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2" tIns="65022" rIns="65022" bIns="65022" numCol="1" anchor="t">
              <a:noAutofit/>
            </a:bodyPr>
            <a:lstStyle/>
            <a:p>
              <a:pPr lvl="0"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-2" y="476538"/>
              <a:ext cx="198607" cy="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5022" tIns="65022" rIns="65022" bIns="65022" numCol="1" anchor="t">
              <a:noAutofit/>
            </a:bodyPr>
            <a:lstStyle/>
            <a:p>
              <a:pPr lvl="0"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15" name="Shape 115"/>
          <p:cNvSpPr/>
          <p:nvPr/>
        </p:nvSpPr>
        <p:spPr>
          <a:xfrm>
            <a:off x="5880903" y="5188933"/>
            <a:ext cx="6" cy="952505"/>
          </a:xfrm>
          <a:prstGeom prst="line">
            <a:avLst/>
          </a:prstGeom>
          <a:ln w="25400">
            <a:solidFill/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9257398" y="1982053"/>
            <a:ext cx="676476" cy="1028722"/>
          </a:xfrm>
          <a:prstGeom prst="line">
            <a:avLst/>
          </a:prstGeom>
          <a:ln w="25400">
            <a:solidFill/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8280665" y="3850696"/>
            <a:ext cx="761351" cy="786077"/>
          </a:xfrm>
          <a:prstGeom prst="line">
            <a:avLst/>
          </a:prstGeom>
          <a:ln w="25400">
            <a:solidFill/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 flipH="1">
            <a:off x="9527439" y="3850696"/>
            <a:ext cx="480301" cy="786077"/>
          </a:xfrm>
          <a:prstGeom prst="line">
            <a:avLst/>
          </a:prstGeom>
          <a:ln w="25400">
            <a:solidFill/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7475996" y="6614199"/>
            <a:ext cx="1378759" cy="7"/>
          </a:xfrm>
          <a:prstGeom prst="line">
            <a:avLst/>
          </a:prstGeom>
          <a:ln w="25400">
            <a:solidFill/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 flipH="1">
            <a:off x="8026774" y="5251473"/>
            <a:ext cx="1061615" cy="952504"/>
          </a:xfrm>
          <a:prstGeom prst="line">
            <a:avLst/>
          </a:prstGeom>
          <a:ln w="25400">
            <a:solidFill/>
            <a:tailEnd type="triangle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23" name="Group 123"/>
          <p:cNvGrpSpPr/>
          <p:nvPr/>
        </p:nvGrpSpPr>
        <p:grpSpPr>
          <a:xfrm>
            <a:off x="2445581" y="6231682"/>
            <a:ext cx="1923411" cy="545659"/>
            <a:chOff x="-1" y="-1"/>
            <a:chExt cx="1923410" cy="545657"/>
          </a:xfrm>
        </p:grpSpPr>
        <p:sp>
          <p:nvSpPr>
            <p:cNvPr id="121" name="Shape 121"/>
            <p:cNvSpPr/>
            <p:nvPr/>
          </p:nvSpPr>
          <p:spPr>
            <a:xfrm>
              <a:off x="-2" y="-2"/>
              <a:ext cx="1688663" cy="545658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65021" tIns="65021" rIns="65021" bIns="65021" numCol="1" anchor="t">
              <a:noAutofit/>
            </a:bodyPr>
            <a:lstStyle/>
            <a:p>
              <a:pPr lvl="0" algn="l" defTabSz="457200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-2" y="-2"/>
              <a:ext cx="1923412" cy="386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457200">
                <a:defRPr sz="28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b="0"/>
              </a:pPr>
              <a:r>
                <a:rPr sz="2800" b="1"/>
                <a:t>Black hair</a:t>
              </a: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4769379" y="6322949"/>
            <a:ext cx="1919097" cy="552145"/>
            <a:chOff x="0" y="-1"/>
            <a:chExt cx="1919095" cy="552143"/>
          </a:xfrm>
        </p:grpSpPr>
        <p:sp>
          <p:nvSpPr>
            <p:cNvPr id="124" name="Shape 124"/>
            <p:cNvSpPr/>
            <p:nvPr/>
          </p:nvSpPr>
          <p:spPr>
            <a:xfrm>
              <a:off x="-1" y="-1"/>
              <a:ext cx="1919097" cy="552144"/>
            </a:xfrm>
            <a:prstGeom prst="rect">
              <a:avLst/>
            </a:prstGeom>
            <a:solidFill>
              <a:srgbClr val="000000"/>
            </a:solidFill>
            <a:ln w="508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65021" tIns="65021" rIns="65021" bIns="65021" numCol="1" anchor="t">
              <a:noAutofit/>
            </a:bodyPr>
            <a:lstStyle/>
            <a:p>
              <a:pPr lvl="0" algn="l" defTabSz="457200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-1" y="-2"/>
              <a:ext cx="1919097" cy="391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28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White hair</a:t>
              </a:r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9002103" y="6260780"/>
            <a:ext cx="2118836" cy="582579"/>
            <a:chOff x="-1" y="-1"/>
            <a:chExt cx="2118834" cy="582578"/>
          </a:xfrm>
        </p:grpSpPr>
        <p:sp>
          <p:nvSpPr>
            <p:cNvPr id="127" name="Shape 127"/>
            <p:cNvSpPr/>
            <p:nvPr/>
          </p:nvSpPr>
          <p:spPr>
            <a:xfrm>
              <a:off x="-2" y="-2"/>
              <a:ext cx="2118836" cy="582579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65021" tIns="65021" rIns="65021" bIns="65021" numCol="1" anchor="t">
              <a:noAutofit/>
            </a:bodyPr>
            <a:lstStyle/>
            <a:p>
              <a:pPr lvl="0" algn="l" defTabSz="457200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-2" y="-2"/>
              <a:ext cx="2118836" cy="392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457200">
                <a:defRPr sz="3000" b="1">
                  <a:solidFill>
                    <a:srgbClr val="9452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000" b="1">
                  <a:solidFill>
                    <a:srgbClr val="945200"/>
                  </a:solidFill>
                </a:rPr>
                <a:t>Brown hair</a:t>
              </a:r>
            </a:p>
          </p:txBody>
        </p:sp>
      </p:grpSp>
      <p:sp>
        <p:nvSpPr>
          <p:cNvPr id="130" name="Shape 130"/>
          <p:cNvSpPr/>
          <p:nvPr/>
        </p:nvSpPr>
        <p:spPr>
          <a:xfrm>
            <a:off x="242756" y="133661"/>
            <a:ext cx="1745545" cy="104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80622" tIns="180622" rIns="180622" bIns="180622">
            <a:spAutoFit/>
          </a:bodyPr>
          <a:lstStyle>
            <a:lvl1pPr algn="l" defTabSz="457200">
              <a:defRPr sz="5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/>
            </a:pPr>
            <a:r>
              <a:rPr sz="5400" b="1"/>
              <a:t>結論</a:t>
            </a:r>
          </a:p>
        </p:txBody>
      </p:sp>
      <p:sp>
        <p:nvSpPr>
          <p:cNvPr id="131" name="Shape 131"/>
          <p:cNvSpPr/>
          <p:nvPr/>
        </p:nvSpPr>
        <p:spPr>
          <a:xfrm rot="16258632">
            <a:off x="8559644" y="3015931"/>
            <a:ext cx="333000" cy="300784"/>
          </a:xfrm>
          <a:prstGeom prst="rightArrow">
            <a:avLst>
              <a:gd name="adj1" fmla="val 36000"/>
              <a:gd name="adj2" fmla="val 52337"/>
            </a:avLst>
          </a:prstGeom>
          <a:solidFill>
            <a:srgbClr val="FF9300"/>
          </a:solidFill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1" tIns="65021" rIns="65021" bIns="65021" anchor="ctr"/>
          <a:lstStyle/>
          <a:p>
            <a:pPr lvl="0"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 rot="16258632">
            <a:off x="11560877" y="3013115"/>
            <a:ext cx="407337" cy="342342"/>
          </a:xfrm>
          <a:prstGeom prst="rightArrow">
            <a:avLst>
              <a:gd name="adj1" fmla="val 36000"/>
              <a:gd name="adj2" fmla="val 55275"/>
            </a:avLst>
          </a:prstGeom>
          <a:solidFill>
            <a:srgbClr val="FF9300"/>
          </a:solidFill>
          <a:ln w="25400">
            <a:solidFill>
              <a:srgbClr val="4F81BD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65021" tIns="65021" rIns="65021" bIns="65021" anchor="ctr"/>
          <a:lstStyle/>
          <a:p>
            <a:pPr lvl="0"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ユーザー設定</PresentationFormat>
  <Paragraphs>41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Helvetica Neue</vt:lpstr>
      <vt:lpstr>ヒラギノ角ゴ ProN W3</vt:lpstr>
      <vt:lpstr>ヒラギノ角ゴ ProN W6</vt:lpstr>
      <vt:lpstr>Arial</vt:lpstr>
      <vt:lpstr>Calibri</vt:lpstr>
      <vt:lpstr>Helvetica</vt:lpstr>
      <vt:lpstr>Symbol</vt:lpstr>
      <vt:lpstr>Times</vt:lpstr>
      <vt:lpstr>Times New Roman</vt:lpstr>
      <vt:lpstr>White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Komeda Seiji</dc:creator>
  <cp:lastModifiedBy>Seiji Komeda</cp:lastModifiedBy>
  <cp:revision>1</cp:revision>
  <dcterms:modified xsi:type="dcterms:W3CDTF">2022-03-23T03:52:05Z</dcterms:modified>
</cp:coreProperties>
</file>