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4" r:id="rId2"/>
    <p:sldId id="276" r:id="rId3"/>
    <p:sldId id="265" r:id="rId4"/>
    <p:sldId id="259"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0" d="100"/>
          <a:sy n="70" d="100"/>
        </p:scale>
        <p:origin x="72" y="5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A9CDCC-C48C-462E-9D90-A21C4326F62A}" type="datetimeFigureOut">
              <a:rPr kumimoji="1" lang="ja-JP" altLang="en-US" smtClean="0"/>
              <a:t>2022/2/24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C9417D-3308-4F9F-B907-BD9B32FC8DED}" type="slidenum">
              <a:rPr kumimoji="1" lang="ja-JP" altLang="en-US" smtClean="0"/>
              <a:t>‹#›</a:t>
            </a:fld>
            <a:endParaRPr kumimoji="1" lang="ja-JP" altLang="en-US"/>
          </a:p>
        </p:txBody>
      </p:sp>
    </p:spTree>
    <p:extLst>
      <p:ext uri="{BB962C8B-B14F-4D97-AF65-F5344CB8AC3E}">
        <p14:creationId xmlns:p14="http://schemas.microsoft.com/office/powerpoint/2010/main" val="20225064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a:t>アスパラギン酸を用いた先行研究では、イソアスパラギン酸修復酵素の</a:t>
            </a:r>
            <a:r>
              <a:rPr kumimoji="1" lang="en-US" altLang="ja-JP" dirty="0"/>
              <a:t>PIMT</a:t>
            </a:r>
            <a:r>
              <a:rPr kumimoji="1" lang="ja-JP" altLang="en-US" dirty="0"/>
              <a:t>を利用することで</a:t>
            </a:r>
            <a:r>
              <a:rPr kumimoji="1" lang="ja-JP" altLang="en-US" sz="1200" kern="1200" dirty="0">
                <a:solidFill>
                  <a:schemeClr val="tx1"/>
                </a:solidFill>
                <a:effectLst/>
                <a:latin typeface="+mn-lt"/>
                <a:ea typeface="+mn-ea"/>
                <a:cs typeface="+mn-cs"/>
              </a:rPr>
              <a:t>環化中間体である</a:t>
            </a:r>
            <a:r>
              <a:rPr kumimoji="1" lang="ja-JP" altLang="ja-JP" sz="1200" kern="1200" dirty="0">
                <a:solidFill>
                  <a:schemeClr val="tx1"/>
                </a:solidFill>
                <a:effectLst/>
                <a:latin typeface="+mn-lt"/>
                <a:ea typeface="+mn-ea"/>
                <a:cs typeface="+mn-cs"/>
              </a:rPr>
              <a:t>スクシンイミド体</a:t>
            </a:r>
            <a:r>
              <a:rPr kumimoji="1" lang="ja-JP" altLang="en-US" sz="1200" kern="1200" dirty="0">
                <a:solidFill>
                  <a:schemeClr val="tx1"/>
                </a:solidFill>
                <a:effectLst/>
                <a:latin typeface="+mn-lt"/>
                <a:ea typeface="+mn-ea"/>
                <a:cs typeface="+mn-cs"/>
              </a:rPr>
              <a:t>を形成することができ、その</a:t>
            </a:r>
            <a:r>
              <a:rPr kumimoji="1" lang="ja-JP" altLang="ja-JP" sz="1200" kern="1200" dirty="0">
                <a:solidFill>
                  <a:schemeClr val="tx1"/>
                </a:solidFill>
                <a:effectLst/>
                <a:latin typeface="+mn-lt"/>
                <a:ea typeface="+mn-ea"/>
                <a:cs typeface="+mn-cs"/>
              </a:rPr>
              <a:t>スクシンイミド体はヒドラジンと特異的に反応</a:t>
            </a:r>
            <a:r>
              <a:rPr kumimoji="1" lang="ja-JP" altLang="en-US" sz="1200" kern="1200" dirty="0">
                <a:solidFill>
                  <a:schemeClr val="tx1"/>
                </a:solidFill>
                <a:effectLst/>
                <a:latin typeface="+mn-lt"/>
                <a:ea typeface="+mn-ea"/>
                <a:cs typeface="+mn-cs"/>
              </a:rPr>
              <a:t>することで</a:t>
            </a:r>
            <a:r>
              <a:rPr kumimoji="1" lang="ja-JP" altLang="ja-JP" sz="1200" kern="1200" dirty="0">
                <a:solidFill>
                  <a:schemeClr val="tx1"/>
                </a:solidFill>
                <a:effectLst/>
                <a:latin typeface="+mn-lt"/>
                <a:ea typeface="+mn-ea"/>
                <a:cs typeface="+mn-cs"/>
              </a:rPr>
              <a:t>ヒドラジドを形成することが報告されています。</a:t>
            </a:r>
          </a:p>
          <a:p>
            <a:r>
              <a:rPr kumimoji="1" lang="ja-JP" altLang="en-US" sz="1200" kern="1200" dirty="0">
                <a:solidFill>
                  <a:schemeClr val="tx1"/>
                </a:solidFill>
                <a:effectLst/>
                <a:latin typeface="+mn-lt"/>
                <a:ea typeface="+mn-ea"/>
                <a:cs typeface="+mn-cs"/>
              </a:rPr>
              <a:t>そこでスクシンイミド体と特異的に反応する含ヒドラジンタグを作成し、タンパク質から</a:t>
            </a:r>
            <a:r>
              <a:rPr kumimoji="1" lang="en-US" altLang="ja-JP" sz="1200" kern="1200" dirty="0">
                <a:solidFill>
                  <a:schemeClr val="tx1"/>
                </a:solidFill>
                <a:effectLst/>
                <a:latin typeface="+mn-lt"/>
                <a:ea typeface="+mn-ea"/>
                <a:cs typeface="+mn-cs"/>
              </a:rPr>
              <a:t>Asp</a:t>
            </a:r>
            <a:r>
              <a:rPr kumimoji="1" lang="ja-JP" altLang="en-US" sz="1200" kern="1200" dirty="0">
                <a:solidFill>
                  <a:schemeClr val="tx1"/>
                </a:solidFill>
                <a:effectLst/>
                <a:latin typeface="+mn-lt"/>
                <a:ea typeface="+mn-ea"/>
                <a:cs typeface="+mn-cs"/>
              </a:rPr>
              <a:t>残基の異性化部位を検出する方法を確立することを考えました。</a:t>
            </a:r>
            <a:endParaRPr kumimoji="1" lang="ja-JP" altLang="en-US" dirty="0"/>
          </a:p>
        </p:txBody>
      </p:sp>
      <p:sp>
        <p:nvSpPr>
          <p:cNvPr id="4" name="スライド番号プレースホルダー 3"/>
          <p:cNvSpPr>
            <a:spLocks noGrp="1"/>
          </p:cNvSpPr>
          <p:nvPr>
            <p:ph type="sldNum" sz="quarter" idx="5"/>
          </p:nvPr>
        </p:nvSpPr>
        <p:spPr/>
        <p:txBody>
          <a:bodyPr/>
          <a:lstStyle/>
          <a:p>
            <a:fld id="{DBA31BD9-AC26-4801-BE35-5EDFC7B603B8}" type="slidenum">
              <a:rPr kumimoji="1" lang="ja-JP" altLang="en-US" smtClean="0"/>
              <a:t>4</a:t>
            </a:fld>
            <a:endParaRPr kumimoji="1" lang="ja-JP" altLang="en-US"/>
          </a:p>
        </p:txBody>
      </p:sp>
    </p:spTree>
    <p:extLst>
      <p:ext uri="{BB962C8B-B14F-4D97-AF65-F5344CB8AC3E}">
        <p14:creationId xmlns:p14="http://schemas.microsoft.com/office/powerpoint/2010/main" val="235182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220029-D7F2-4890-B551-0FDD60B56C9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931C154-1982-4C3A-8AA6-D196A27511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1560C36-D856-481A-BBE3-0DFDA8D5BCC8}"/>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5" name="フッター プレースホルダー 4">
            <a:extLst>
              <a:ext uri="{FF2B5EF4-FFF2-40B4-BE49-F238E27FC236}">
                <a16:creationId xmlns:a16="http://schemas.microsoft.com/office/drawing/2014/main" id="{B457F1D2-8F6D-49BC-B2E7-44B7FA209C6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64CB5E6-7B8C-439C-8FC5-B869F36A6F74}"/>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1964203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7B332F-E831-4A90-984D-1454B22821A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91D7F71-52D2-4AE6-876F-0C273F5192A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114B9CC-E781-47F5-91E9-5C48EC903C8F}"/>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5" name="フッター プレースホルダー 4">
            <a:extLst>
              <a:ext uri="{FF2B5EF4-FFF2-40B4-BE49-F238E27FC236}">
                <a16:creationId xmlns:a16="http://schemas.microsoft.com/office/drawing/2014/main" id="{3F2F6DDE-97E0-4D38-B778-151CA298B0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C7C38D-AB45-4A8B-9F6B-1236A5F9434A}"/>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2072973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8084273-1CF9-44F5-952A-4D0AA02196A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EED5D-A9D6-4771-B9F1-649E6562F32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797328-C8C0-465D-803F-84C738B77FC4}"/>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5" name="フッター プレースホルダー 4">
            <a:extLst>
              <a:ext uri="{FF2B5EF4-FFF2-40B4-BE49-F238E27FC236}">
                <a16:creationId xmlns:a16="http://schemas.microsoft.com/office/drawing/2014/main" id="{EE9CB5B2-A42B-4925-9CEC-23CB3EE484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98DEA1-04B4-49BB-BBC5-CF10B644C022}"/>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1906850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13911B-EA0E-468F-8793-4258900F147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DCAAE1-F64E-46F0-BEFB-4EE9255D463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C638D3-B9B5-4074-AB9D-E31AAD5CD394}"/>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5" name="フッター プレースホルダー 4">
            <a:extLst>
              <a:ext uri="{FF2B5EF4-FFF2-40B4-BE49-F238E27FC236}">
                <a16:creationId xmlns:a16="http://schemas.microsoft.com/office/drawing/2014/main" id="{E84F1B52-1035-45A2-ABB1-DD677235D9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63C9A2-BFCC-4715-833C-BAAF2158EAB0}"/>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1082679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24FBFA-DD26-42EB-9078-43FEC688F28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6971DA4-7B6F-4E55-A2CC-04C6D3F10D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9FFDBE4-224E-4ED7-AA71-C45B6BFB5D40}"/>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5" name="フッター プレースホルダー 4">
            <a:extLst>
              <a:ext uri="{FF2B5EF4-FFF2-40B4-BE49-F238E27FC236}">
                <a16:creationId xmlns:a16="http://schemas.microsoft.com/office/drawing/2014/main" id="{3073B37F-CA1D-4561-B10B-CB14F33C034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D3E348-B7A2-4640-8759-BA3D0AD020F2}"/>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389102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E8A4F4-D23D-42A3-89F9-8877536D3E7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C5282C-94AE-42C1-8C7D-8346850093D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AE40D98-15C4-4ECE-A9AD-D6D86C0AAEE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31B5E8C-2ED2-4D89-A4FD-91101BD6F278}"/>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6" name="フッター プレースホルダー 5">
            <a:extLst>
              <a:ext uri="{FF2B5EF4-FFF2-40B4-BE49-F238E27FC236}">
                <a16:creationId xmlns:a16="http://schemas.microsoft.com/office/drawing/2014/main" id="{F669061B-8BD0-4009-AAEF-126E51E0BC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D7C6C2-DEA5-4D0C-A20F-D9963C45B5D0}"/>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1563373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434C7D-FAD6-4C91-BDD5-7152E0086F2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8A016C0-20C4-4830-A364-0850F18EB0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2DAF21E-2D8C-43B1-8AAA-76C376B70FD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1B43A46-285B-40D3-AB7C-076395901F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ACD5DC6-C6DE-4822-B7F2-7AE5E5481EF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4F15AE2-A3AE-4EC8-90A3-C49CDB434323}"/>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8" name="フッター プレースホルダー 7">
            <a:extLst>
              <a:ext uri="{FF2B5EF4-FFF2-40B4-BE49-F238E27FC236}">
                <a16:creationId xmlns:a16="http://schemas.microsoft.com/office/drawing/2014/main" id="{9D4E8789-2DF5-4561-A910-3EED025FEE8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91183C9-6142-4F2D-9335-C07BC30B0F8D}"/>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13926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8EF7BD-56FD-40F7-BEF3-B5F565FE2AC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904E622-BE10-4880-ABEF-7AEEDE95D21C}"/>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4" name="フッター プレースホルダー 3">
            <a:extLst>
              <a:ext uri="{FF2B5EF4-FFF2-40B4-BE49-F238E27FC236}">
                <a16:creationId xmlns:a16="http://schemas.microsoft.com/office/drawing/2014/main" id="{02C801E5-C34E-4BCF-9565-8415EDA23E4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D916FB9-AB99-4CA9-BB0D-222051023A9D}"/>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232875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6DB8048-DB6E-4D34-807B-22E43F7E9481}"/>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3" name="フッター プレースホルダー 2">
            <a:extLst>
              <a:ext uri="{FF2B5EF4-FFF2-40B4-BE49-F238E27FC236}">
                <a16:creationId xmlns:a16="http://schemas.microsoft.com/office/drawing/2014/main" id="{DC415342-8E00-4CD0-8D80-360DF289F3F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669A6D7-B114-4963-A74A-25BC57C69BD3}"/>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3306150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20829D-7A23-4C3D-9B32-3936C492915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974B0D5-5E70-436D-90A2-6C2C615522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A47E2C9-5E83-44C5-BD02-8535CF250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1A1CEEB-3583-41B5-834F-F1665C02D067}"/>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6" name="フッター プレースホルダー 5">
            <a:extLst>
              <a:ext uri="{FF2B5EF4-FFF2-40B4-BE49-F238E27FC236}">
                <a16:creationId xmlns:a16="http://schemas.microsoft.com/office/drawing/2014/main" id="{CD11C416-1467-4C72-9DAA-8E12310C7EB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396E4D9-D79C-4CE8-8BA2-717CB2252321}"/>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379509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9522DC-FCE0-4DDA-AD33-A32C47A7476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05E24D9-1BA2-4EA6-B7BC-394A13B818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1CA6106-F4FC-47F7-96D9-C249D644E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3AFBB28-D507-423E-A6B5-2E78E94141B4}"/>
              </a:ext>
            </a:extLst>
          </p:cNvPr>
          <p:cNvSpPr>
            <a:spLocks noGrp="1"/>
          </p:cNvSpPr>
          <p:nvPr>
            <p:ph type="dt" sz="half" idx="10"/>
          </p:nvPr>
        </p:nvSpPr>
        <p:spPr/>
        <p:txBody>
          <a:bodyPr/>
          <a:lstStyle/>
          <a:p>
            <a:fld id="{6A49D4C5-19E6-4B0A-97C6-5AE6215F9E55}" type="datetimeFigureOut">
              <a:rPr kumimoji="1" lang="ja-JP" altLang="en-US" smtClean="0"/>
              <a:t>2022/2/24</a:t>
            </a:fld>
            <a:endParaRPr kumimoji="1" lang="ja-JP" altLang="en-US"/>
          </a:p>
        </p:txBody>
      </p:sp>
      <p:sp>
        <p:nvSpPr>
          <p:cNvPr id="6" name="フッター プレースホルダー 5">
            <a:extLst>
              <a:ext uri="{FF2B5EF4-FFF2-40B4-BE49-F238E27FC236}">
                <a16:creationId xmlns:a16="http://schemas.microsoft.com/office/drawing/2014/main" id="{5ADB5A93-45E6-4D8F-8BC4-54D502F6265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BE1E071-9174-4A45-A6E7-E550DA3C1DB2}"/>
              </a:ext>
            </a:extLst>
          </p:cNvPr>
          <p:cNvSpPr>
            <a:spLocks noGrp="1"/>
          </p:cNvSpPr>
          <p:nvPr>
            <p:ph type="sldNum" sz="quarter" idx="12"/>
          </p:nvPr>
        </p:nvSpPr>
        <p:spPr/>
        <p:txBody>
          <a:body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1240246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EADF902-0929-4C21-BC50-045768DD30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028446-0A84-41C0-B8FD-91FC311A8D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9D029E-F8DC-4E2D-975A-E1E49FE00C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9D4C5-19E6-4B0A-97C6-5AE6215F9E55}" type="datetimeFigureOut">
              <a:rPr kumimoji="1" lang="ja-JP" altLang="en-US" smtClean="0"/>
              <a:t>2022/2/24</a:t>
            </a:fld>
            <a:endParaRPr kumimoji="1" lang="ja-JP" altLang="en-US"/>
          </a:p>
        </p:txBody>
      </p:sp>
      <p:sp>
        <p:nvSpPr>
          <p:cNvPr id="5" name="フッター プレースホルダー 4">
            <a:extLst>
              <a:ext uri="{FF2B5EF4-FFF2-40B4-BE49-F238E27FC236}">
                <a16:creationId xmlns:a16="http://schemas.microsoft.com/office/drawing/2014/main" id="{6BC97593-4DA5-4B47-BD65-8A4DD36E24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9E297D9-C585-42DF-BF06-41229A91F2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097B2-C299-4A2F-B53B-2A62B5D02FCA}" type="slidenum">
              <a:rPr kumimoji="1" lang="ja-JP" altLang="en-US" smtClean="0"/>
              <a:t>‹#›</a:t>
            </a:fld>
            <a:endParaRPr kumimoji="1" lang="ja-JP" altLang="en-US"/>
          </a:p>
        </p:txBody>
      </p:sp>
    </p:spTree>
    <p:extLst>
      <p:ext uri="{BB962C8B-B14F-4D97-AF65-F5344CB8AC3E}">
        <p14:creationId xmlns:p14="http://schemas.microsoft.com/office/powerpoint/2010/main" val="749592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e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76CE8B-06E8-4E43-8F46-ECF00F1BE9D1}"/>
              </a:ext>
            </a:extLst>
          </p:cNvPr>
          <p:cNvSpPr txBox="1"/>
          <p:nvPr/>
        </p:nvSpPr>
        <p:spPr>
          <a:xfrm>
            <a:off x="3676489" y="300563"/>
            <a:ext cx="5211683" cy="523220"/>
          </a:xfrm>
          <a:prstGeom prst="rect">
            <a:avLst/>
          </a:prstGeom>
          <a:noFill/>
        </p:spPr>
        <p:txBody>
          <a:bodyPr wrap="none" rtlCol="0">
            <a:spAutoFit/>
          </a:bodyPr>
          <a:lstStyle/>
          <a:p>
            <a:r>
              <a:rPr lang="ja-JP" altLang="en-US" sz="2800" b="1" dirty="0"/>
              <a:t>＜薬物標的のプロテオミクス＞</a:t>
            </a:r>
          </a:p>
        </p:txBody>
      </p:sp>
      <p:sp>
        <p:nvSpPr>
          <p:cNvPr id="3" name="テキスト ボックス 2">
            <a:extLst>
              <a:ext uri="{FF2B5EF4-FFF2-40B4-BE49-F238E27FC236}">
                <a16:creationId xmlns:a16="http://schemas.microsoft.com/office/drawing/2014/main" id="{42E74046-9A29-4EF7-9F34-5A7261CD7B99}"/>
              </a:ext>
            </a:extLst>
          </p:cNvPr>
          <p:cNvSpPr txBox="1"/>
          <p:nvPr/>
        </p:nvSpPr>
        <p:spPr>
          <a:xfrm>
            <a:off x="2072321" y="1260059"/>
            <a:ext cx="4570482" cy="369332"/>
          </a:xfrm>
          <a:prstGeom prst="rect">
            <a:avLst/>
          </a:prstGeom>
          <a:noFill/>
        </p:spPr>
        <p:txBody>
          <a:bodyPr wrap="none" rtlCol="0">
            <a:spAutoFit/>
          </a:bodyPr>
          <a:lstStyle/>
          <a:p>
            <a:r>
              <a:rPr lang="ja-JP" altLang="en-US" b="1" dirty="0"/>
              <a:t>例）質量分析を用いた定量プロテオミクス</a:t>
            </a:r>
            <a:endParaRPr lang="en-US" altLang="ja-JP" b="1" dirty="0"/>
          </a:p>
        </p:txBody>
      </p:sp>
      <p:pic>
        <p:nvPicPr>
          <p:cNvPr id="9" name="図 8">
            <a:extLst>
              <a:ext uri="{FF2B5EF4-FFF2-40B4-BE49-F238E27FC236}">
                <a16:creationId xmlns:a16="http://schemas.microsoft.com/office/drawing/2014/main" id="{1B33E945-3950-4059-A888-1F63AF76509E}"/>
              </a:ext>
            </a:extLst>
          </p:cNvPr>
          <p:cNvPicPr>
            <a:picLocks noChangeAspect="1"/>
          </p:cNvPicPr>
          <p:nvPr/>
        </p:nvPicPr>
        <p:blipFill>
          <a:blip r:embed="rId2"/>
          <a:stretch>
            <a:fillRect/>
          </a:stretch>
        </p:blipFill>
        <p:spPr>
          <a:xfrm>
            <a:off x="2796401" y="2346487"/>
            <a:ext cx="1223895" cy="968016"/>
          </a:xfrm>
          <a:prstGeom prst="rect">
            <a:avLst/>
          </a:prstGeom>
        </p:spPr>
      </p:pic>
      <p:sp>
        <p:nvSpPr>
          <p:cNvPr id="10" name="テキスト ボックス 9">
            <a:extLst>
              <a:ext uri="{FF2B5EF4-FFF2-40B4-BE49-F238E27FC236}">
                <a16:creationId xmlns:a16="http://schemas.microsoft.com/office/drawing/2014/main" id="{80829729-1E4B-4A99-ACCB-0CB588169C61}"/>
              </a:ext>
            </a:extLst>
          </p:cNvPr>
          <p:cNvSpPr txBox="1"/>
          <p:nvPr/>
        </p:nvSpPr>
        <p:spPr>
          <a:xfrm>
            <a:off x="2588071" y="1907472"/>
            <a:ext cx="1497526" cy="369332"/>
          </a:xfrm>
          <a:prstGeom prst="rect">
            <a:avLst/>
          </a:prstGeom>
          <a:noFill/>
        </p:spPr>
        <p:txBody>
          <a:bodyPr wrap="none" rtlCol="0">
            <a:spAutoFit/>
          </a:bodyPr>
          <a:lstStyle/>
          <a:p>
            <a:r>
              <a:rPr lang="ja-JP" altLang="en-US" b="1" dirty="0"/>
              <a:t>＜</a:t>
            </a:r>
            <a:r>
              <a:rPr lang="en-US" altLang="ja-JP" b="1" dirty="0" err="1"/>
              <a:t>controll</a:t>
            </a:r>
            <a:r>
              <a:rPr lang="ja-JP" altLang="en-US" b="1" dirty="0"/>
              <a:t>＞</a:t>
            </a:r>
          </a:p>
        </p:txBody>
      </p:sp>
      <p:sp>
        <p:nvSpPr>
          <p:cNvPr id="11" name="矢印: 右 10">
            <a:extLst>
              <a:ext uri="{FF2B5EF4-FFF2-40B4-BE49-F238E27FC236}">
                <a16:creationId xmlns:a16="http://schemas.microsoft.com/office/drawing/2014/main" id="{F4ECFCC4-E138-46D8-89DE-6EB98E265D4C}"/>
              </a:ext>
            </a:extLst>
          </p:cNvPr>
          <p:cNvSpPr/>
          <p:nvPr/>
        </p:nvSpPr>
        <p:spPr>
          <a:xfrm>
            <a:off x="4329645" y="2794653"/>
            <a:ext cx="447775" cy="217967"/>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4" name="図 13">
            <a:extLst>
              <a:ext uri="{FF2B5EF4-FFF2-40B4-BE49-F238E27FC236}">
                <a16:creationId xmlns:a16="http://schemas.microsoft.com/office/drawing/2014/main" id="{048EF088-445E-40B0-BC44-6C573AC5FFF2}"/>
              </a:ext>
            </a:extLst>
          </p:cNvPr>
          <p:cNvPicPr>
            <a:picLocks noChangeAspect="1"/>
          </p:cNvPicPr>
          <p:nvPr/>
        </p:nvPicPr>
        <p:blipFill>
          <a:blip r:embed="rId3"/>
          <a:stretch>
            <a:fillRect/>
          </a:stretch>
        </p:blipFill>
        <p:spPr>
          <a:xfrm>
            <a:off x="5033697" y="2482403"/>
            <a:ext cx="200825" cy="939393"/>
          </a:xfrm>
          <a:prstGeom prst="rect">
            <a:avLst/>
          </a:prstGeom>
        </p:spPr>
      </p:pic>
      <p:sp>
        <p:nvSpPr>
          <p:cNvPr id="15" name="矢印: 右 14">
            <a:extLst>
              <a:ext uri="{FF2B5EF4-FFF2-40B4-BE49-F238E27FC236}">
                <a16:creationId xmlns:a16="http://schemas.microsoft.com/office/drawing/2014/main" id="{69B405E6-F35D-4DAC-ABB4-88AAB9B82FEF}"/>
              </a:ext>
            </a:extLst>
          </p:cNvPr>
          <p:cNvSpPr/>
          <p:nvPr/>
        </p:nvSpPr>
        <p:spPr>
          <a:xfrm>
            <a:off x="5520155" y="2794653"/>
            <a:ext cx="447775" cy="21796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テキスト ボックス 15">
            <a:extLst>
              <a:ext uri="{FF2B5EF4-FFF2-40B4-BE49-F238E27FC236}">
                <a16:creationId xmlns:a16="http://schemas.microsoft.com/office/drawing/2014/main" id="{78D89B0C-7175-4C99-8B33-52087C4CB43E}"/>
              </a:ext>
            </a:extLst>
          </p:cNvPr>
          <p:cNvSpPr txBox="1"/>
          <p:nvPr/>
        </p:nvSpPr>
        <p:spPr>
          <a:xfrm>
            <a:off x="4748064" y="3362850"/>
            <a:ext cx="934871" cy="369332"/>
          </a:xfrm>
          <a:prstGeom prst="rect">
            <a:avLst/>
          </a:prstGeom>
          <a:noFill/>
        </p:spPr>
        <p:txBody>
          <a:bodyPr wrap="none" rtlCol="0">
            <a:spAutoFit/>
          </a:bodyPr>
          <a:lstStyle/>
          <a:p>
            <a:r>
              <a:rPr lang="en-US" altLang="ja-JP" b="1" dirty="0"/>
              <a:t>Lysate</a:t>
            </a:r>
            <a:endParaRPr lang="ja-JP" altLang="en-US" b="1" dirty="0"/>
          </a:p>
        </p:txBody>
      </p:sp>
      <p:pic>
        <p:nvPicPr>
          <p:cNvPr id="17" name="図 16">
            <a:extLst>
              <a:ext uri="{FF2B5EF4-FFF2-40B4-BE49-F238E27FC236}">
                <a16:creationId xmlns:a16="http://schemas.microsoft.com/office/drawing/2014/main" id="{2CABBAF0-7905-44FC-A2B1-9387E2B6E243}"/>
              </a:ext>
            </a:extLst>
          </p:cNvPr>
          <p:cNvPicPr>
            <a:picLocks noChangeAspect="1"/>
          </p:cNvPicPr>
          <p:nvPr/>
        </p:nvPicPr>
        <p:blipFill>
          <a:blip r:embed="rId4"/>
          <a:stretch>
            <a:fillRect/>
          </a:stretch>
        </p:blipFill>
        <p:spPr>
          <a:xfrm>
            <a:off x="6313859" y="2420014"/>
            <a:ext cx="291394" cy="825194"/>
          </a:xfrm>
          <a:prstGeom prst="rect">
            <a:avLst/>
          </a:prstGeom>
        </p:spPr>
      </p:pic>
      <p:sp>
        <p:nvSpPr>
          <p:cNvPr id="18" name="吹き出し: 角を丸めた四角形 17">
            <a:extLst>
              <a:ext uri="{FF2B5EF4-FFF2-40B4-BE49-F238E27FC236}">
                <a16:creationId xmlns:a16="http://schemas.microsoft.com/office/drawing/2014/main" id="{7040F147-F396-47F7-84B7-1530B25B3C51}"/>
              </a:ext>
            </a:extLst>
          </p:cNvPr>
          <p:cNvSpPr/>
          <p:nvPr/>
        </p:nvSpPr>
        <p:spPr>
          <a:xfrm rot="10800000">
            <a:off x="5786569" y="3568783"/>
            <a:ext cx="1893984" cy="879833"/>
          </a:xfrm>
          <a:prstGeom prst="wedgeRoundRectCallout">
            <a:avLst>
              <a:gd name="adj1" fmla="val 16872"/>
              <a:gd name="adj2" fmla="val 8224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2050" name="Picture 2" descr="図1. ウシ ロドプシン結晶構造の模式図">
            <a:extLst>
              <a:ext uri="{FF2B5EF4-FFF2-40B4-BE49-F238E27FC236}">
                <a16:creationId xmlns:a16="http://schemas.microsoft.com/office/drawing/2014/main" id="{524A4F6E-537E-4639-B51E-15CAE8CDD2C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08362" y="3621635"/>
            <a:ext cx="443235" cy="774209"/>
          </a:xfrm>
          <a:prstGeom prst="rect">
            <a:avLst/>
          </a:prstGeom>
          <a:noFill/>
          <a:extLst>
            <a:ext uri="{909E8E84-426E-40DD-AFC4-6F175D3DCCD1}">
              <a14:hiddenFill xmlns:a14="http://schemas.microsoft.com/office/drawing/2010/main">
                <a:solidFill>
                  <a:srgbClr val="FFFFFF"/>
                </a:solidFill>
              </a14:hiddenFill>
            </a:ext>
          </a:extLst>
        </p:spPr>
      </p:pic>
      <p:sp>
        <p:nvSpPr>
          <p:cNvPr id="20" name="矢印: 右 19">
            <a:extLst>
              <a:ext uri="{FF2B5EF4-FFF2-40B4-BE49-F238E27FC236}">
                <a16:creationId xmlns:a16="http://schemas.microsoft.com/office/drawing/2014/main" id="{0F940A77-2EB1-4ABA-89DA-0E95CD03C2FB}"/>
              </a:ext>
            </a:extLst>
          </p:cNvPr>
          <p:cNvSpPr/>
          <p:nvPr/>
        </p:nvSpPr>
        <p:spPr>
          <a:xfrm>
            <a:off x="6485477" y="3848917"/>
            <a:ext cx="447775" cy="217967"/>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テキスト ボックス 18">
            <a:extLst>
              <a:ext uri="{FF2B5EF4-FFF2-40B4-BE49-F238E27FC236}">
                <a16:creationId xmlns:a16="http://schemas.microsoft.com/office/drawing/2014/main" id="{7DAA0D5A-915E-43AF-B285-7A3E9B41502B}"/>
              </a:ext>
            </a:extLst>
          </p:cNvPr>
          <p:cNvSpPr txBox="1"/>
          <p:nvPr/>
        </p:nvSpPr>
        <p:spPr>
          <a:xfrm>
            <a:off x="6712302" y="4071309"/>
            <a:ext cx="1157689" cy="369332"/>
          </a:xfrm>
          <a:prstGeom prst="rect">
            <a:avLst/>
          </a:prstGeom>
          <a:noFill/>
        </p:spPr>
        <p:txBody>
          <a:bodyPr wrap="none" rtlCol="0">
            <a:spAutoFit/>
          </a:bodyPr>
          <a:lstStyle/>
          <a:p>
            <a:r>
              <a:rPr lang="en-US" altLang="ja-JP" dirty="0"/>
              <a:t>digestion</a:t>
            </a:r>
            <a:endParaRPr lang="ja-JP" altLang="en-US" dirty="0"/>
          </a:p>
        </p:txBody>
      </p:sp>
      <p:sp>
        <p:nvSpPr>
          <p:cNvPr id="21" name="テキスト ボックス 20">
            <a:extLst>
              <a:ext uri="{FF2B5EF4-FFF2-40B4-BE49-F238E27FC236}">
                <a16:creationId xmlns:a16="http://schemas.microsoft.com/office/drawing/2014/main" id="{00A9F9A7-8869-4314-886B-F6B91522B29B}"/>
              </a:ext>
            </a:extLst>
          </p:cNvPr>
          <p:cNvSpPr txBox="1"/>
          <p:nvPr/>
        </p:nvSpPr>
        <p:spPr>
          <a:xfrm>
            <a:off x="3150612" y="2277334"/>
            <a:ext cx="609462" cy="369332"/>
          </a:xfrm>
          <a:prstGeom prst="rect">
            <a:avLst/>
          </a:prstGeom>
          <a:noFill/>
        </p:spPr>
        <p:txBody>
          <a:bodyPr wrap="none" rtlCol="0">
            <a:spAutoFit/>
          </a:bodyPr>
          <a:lstStyle/>
          <a:p>
            <a:r>
              <a:rPr lang="en-US" altLang="ja-JP" dirty="0"/>
              <a:t>H</a:t>
            </a:r>
            <a:r>
              <a:rPr lang="en-US" altLang="ja-JP" baseline="-25000" dirty="0"/>
              <a:t>2</a:t>
            </a:r>
            <a:r>
              <a:rPr lang="en-US" altLang="ja-JP" dirty="0"/>
              <a:t>O</a:t>
            </a:r>
            <a:endParaRPr lang="ja-JP" altLang="en-US" dirty="0"/>
          </a:p>
        </p:txBody>
      </p:sp>
      <p:pic>
        <p:nvPicPr>
          <p:cNvPr id="22" name="図 21">
            <a:extLst>
              <a:ext uri="{FF2B5EF4-FFF2-40B4-BE49-F238E27FC236}">
                <a16:creationId xmlns:a16="http://schemas.microsoft.com/office/drawing/2014/main" id="{476C0244-7559-4605-BEB0-22F1F55BA7DE}"/>
              </a:ext>
            </a:extLst>
          </p:cNvPr>
          <p:cNvPicPr>
            <a:picLocks noChangeAspect="1"/>
          </p:cNvPicPr>
          <p:nvPr/>
        </p:nvPicPr>
        <p:blipFill>
          <a:blip r:embed="rId6"/>
          <a:stretch>
            <a:fillRect/>
          </a:stretch>
        </p:blipFill>
        <p:spPr>
          <a:xfrm>
            <a:off x="6979318" y="3746923"/>
            <a:ext cx="637443" cy="417287"/>
          </a:xfrm>
          <a:prstGeom prst="rect">
            <a:avLst/>
          </a:prstGeom>
        </p:spPr>
      </p:pic>
      <p:sp>
        <p:nvSpPr>
          <p:cNvPr id="24" name="矢印: 右 23">
            <a:extLst>
              <a:ext uri="{FF2B5EF4-FFF2-40B4-BE49-F238E27FC236}">
                <a16:creationId xmlns:a16="http://schemas.microsoft.com/office/drawing/2014/main" id="{D49AC27D-EF4F-4EB9-B256-8C3665242B23}"/>
              </a:ext>
            </a:extLst>
          </p:cNvPr>
          <p:cNvSpPr/>
          <p:nvPr/>
        </p:nvSpPr>
        <p:spPr>
          <a:xfrm>
            <a:off x="6843001" y="2797026"/>
            <a:ext cx="447775" cy="21796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テキスト ボックス 24">
            <a:extLst>
              <a:ext uri="{FF2B5EF4-FFF2-40B4-BE49-F238E27FC236}">
                <a16:creationId xmlns:a16="http://schemas.microsoft.com/office/drawing/2014/main" id="{142F34D0-D866-4E8B-A68A-0472663046F7}"/>
              </a:ext>
            </a:extLst>
          </p:cNvPr>
          <p:cNvSpPr txBox="1"/>
          <p:nvPr/>
        </p:nvSpPr>
        <p:spPr>
          <a:xfrm>
            <a:off x="7388722" y="1868656"/>
            <a:ext cx="1404552" cy="646331"/>
          </a:xfrm>
          <a:prstGeom prst="rect">
            <a:avLst/>
          </a:prstGeom>
          <a:noFill/>
        </p:spPr>
        <p:txBody>
          <a:bodyPr wrap="none" rtlCol="0">
            <a:spAutoFit/>
          </a:bodyPr>
          <a:lstStyle/>
          <a:p>
            <a:r>
              <a:rPr lang="en-US" altLang="ja-JP" dirty="0"/>
              <a:t>LC-MS/MS</a:t>
            </a:r>
          </a:p>
          <a:p>
            <a:r>
              <a:rPr lang="ja-JP" altLang="en-US" dirty="0"/>
              <a:t>　</a:t>
            </a:r>
            <a:r>
              <a:rPr lang="en-US" altLang="ja-JP" dirty="0"/>
              <a:t>TIC</a:t>
            </a:r>
            <a:endParaRPr lang="ja-JP" altLang="en-US" dirty="0"/>
          </a:p>
        </p:txBody>
      </p:sp>
      <p:pic>
        <p:nvPicPr>
          <p:cNvPr id="26" name="図 25">
            <a:extLst>
              <a:ext uri="{FF2B5EF4-FFF2-40B4-BE49-F238E27FC236}">
                <a16:creationId xmlns:a16="http://schemas.microsoft.com/office/drawing/2014/main" id="{21C6D9D4-AE8A-4006-AF11-265FF7B1A91D}"/>
              </a:ext>
            </a:extLst>
          </p:cNvPr>
          <p:cNvPicPr>
            <a:picLocks noChangeAspect="1"/>
          </p:cNvPicPr>
          <p:nvPr/>
        </p:nvPicPr>
        <p:blipFill>
          <a:blip r:embed="rId7"/>
          <a:stretch>
            <a:fillRect/>
          </a:stretch>
        </p:blipFill>
        <p:spPr>
          <a:xfrm>
            <a:off x="7610448" y="2346487"/>
            <a:ext cx="1432410" cy="1094672"/>
          </a:xfrm>
          <a:prstGeom prst="rect">
            <a:avLst/>
          </a:prstGeom>
        </p:spPr>
      </p:pic>
      <p:sp>
        <p:nvSpPr>
          <p:cNvPr id="27" name="テキスト ボックス 26">
            <a:extLst>
              <a:ext uri="{FF2B5EF4-FFF2-40B4-BE49-F238E27FC236}">
                <a16:creationId xmlns:a16="http://schemas.microsoft.com/office/drawing/2014/main" id="{A251F559-A0E5-43AF-8884-56F147CF91EE}"/>
              </a:ext>
            </a:extLst>
          </p:cNvPr>
          <p:cNvSpPr txBox="1"/>
          <p:nvPr/>
        </p:nvSpPr>
        <p:spPr>
          <a:xfrm>
            <a:off x="8821078" y="2088300"/>
            <a:ext cx="1337226" cy="523220"/>
          </a:xfrm>
          <a:prstGeom prst="rect">
            <a:avLst/>
          </a:prstGeom>
          <a:noFill/>
        </p:spPr>
        <p:txBody>
          <a:bodyPr wrap="none" rtlCol="0">
            <a:spAutoFit/>
          </a:bodyPr>
          <a:lstStyle/>
          <a:p>
            <a:pPr algn="ctr"/>
            <a:r>
              <a:rPr lang="ja-JP" altLang="en-US" sz="1400" dirty="0"/>
              <a:t>ペプチド</a:t>
            </a:r>
            <a:r>
              <a:rPr lang="en-US" altLang="ja-JP" sz="1400" dirty="0"/>
              <a:t>A</a:t>
            </a:r>
          </a:p>
          <a:p>
            <a:pPr algn="ctr"/>
            <a:r>
              <a:rPr lang="en-US" altLang="ja-JP" sz="1400" dirty="0"/>
              <a:t>(</a:t>
            </a:r>
            <a:r>
              <a:rPr lang="ja-JP" altLang="en-US" sz="1400" dirty="0"/>
              <a:t>タンパク質</a:t>
            </a:r>
            <a:r>
              <a:rPr lang="en-US" altLang="ja-JP" sz="1400" dirty="0"/>
              <a:t>A)</a:t>
            </a:r>
            <a:endParaRPr lang="ja-JP" altLang="en-US" sz="1400" dirty="0"/>
          </a:p>
        </p:txBody>
      </p:sp>
      <p:sp>
        <p:nvSpPr>
          <p:cNvPr id="31" name="テキスト ボックス 30">
            <a:extLst>
              <a:ext uri="{FF2B5EF4-FFF2-40B4-BE49-F238E27FC236}">
                <a16:creationId xmlns:a16="http://schemas.microsoft.com/office/drawing/2014/main" id="{BA8B8602-9840-40C9-94AB-5CDE7BAE1138}"/>
              </a:ext>
            </a:extLst>
          </p:cNvPr>
          <p:cNvSpPr txBox="1"/>
          <p:nvPr/>
        </p:nvSpPr>
        <p:spPr>
          <a:xfrm>
            <a:off x="2588070" y="4438035"/>
            <a:ext cx="1457450" cy="369332"/>
          </a:xfrm>
          <a:prstGeom prst="rect">
            <a:avLst/>
          </a:prstGeom>
          <a:noFill/>
        </p:spPr>
        <p:txBody>
          <a:bodyPr wrap="none" rtlCol="0">
            <a:spAutoFit/>
          </a:bodyPr>
          <a:lstStyle/>
          <a:p>
            <a:r>
              <a:rPr lang="ja-JP" altLang="en-US" b="1" dirty="0"/>
              <a:t>＜</a:t>
            </a:r>
            <a:r>
              <a:rPr lang="en-US" altLang="ja-JP" b="1" dirty="0"/>
              <a:t>sample</a:t>
            </a:r>
            <a:r>
              <a:rPr lang="ja-JP" altLang="en-US" b="1" dirty="0"/>
              <a:t>＞</a:t>
            </a:r>
          </a:p>
        </p:txBody>
      </p:sp>
      <p:pic>
        <p:nvPicPr>
          <p:cNvPr id="32" name="図 31">
            <a:extLst>
              <a:ext uri="{FF2B5EF4-FFF2-40B4-BE49-F238E27FC236}">
                <a16:creationId xmlns:a16="http://schemas.microsoft.com/office/drawing/2014/main" id="{B3D115D7-DBFC-4DC3-B5AF-0513A0F425EC}"/>
              </a:ext>
            </a:extLst>
          </p:cNvPr>
          <p:cNvPicPr>
            <a:picLocks noChangeAspect="1"/>
          </p:cNvPicPr>
          <p:nvPr/>
        </p:nvPicPr>
        <p:blipFill>
          <a:blip r:embed="rId2"/>
          <a:stretch>
            <a:fillRect/>
          </a:stretch>
        </p:blipFill>
        <p:spPr>
          <a:xfrm>
            <a:off x="2796400" y="4992999"/>
            <a:ext cx="1223895" cy="968016"/>
          </a:xfrm>
          <a:prstGeom prst="rect">
            <a:avLst/>
          </a:prstGeom>
        </p:spPr>
      </p:pic>
      <p:sp>
        <p:nvSpPr>
          <p:cNvPr id="33" name="テキスト ボックス 32">
            <a:extLst>
              <a:ext uri="{FF2B5EF4-FFF2-40B4-BE49-F238E27FC236}">
                <a16:creationId xmlns:a16="http://schemas.microsoft.com/office/drawing/2014/main" id="{49390485-4928-450A-8397-07A670359E5F}"/>
              </a:ext>
            </a:extLst>
          </p:cNvPr>
          <p:cNvSpPr txBox="1"/>
          <p:nvPr/>
        </p:nvSpPr>
        <p:spPr>
          <a:xfrm>
            <a:off x="3076086" y="4954766"/>
            <a:ext cx="662361" cy="369332"/>
          </a:xfrm>
          <a:prstGeom prst="rect">
            <a:avLst/>
          </a:prstGeom>
          <a:noFill/>
        </p:spPr>
        <p:txBody>
          <a:bodyPr wrap="none" rtlCol="0">
            <a:spAutoFit/>
          </a:bodyPr>
          <a:lstStyle/>
          <a:p>
            <a:r>
              <a:rPr lang="en-US" altLang="ja-JP" dirty="0"/>
              <a:t>drug</a:t>
            </a:r>
            <a:endParaRPr lang="ja-JP" altLang="en-US" dirty="0"/>
          </a:p>
        </p:txBody>
      </p:sp>
      <p:sp>
        <p:nvSpPr>
          <p:cNvPr id="34" name="矢印: 右 33">
            <a:extLst>
              <a:ext uri="{FF2B5EF4-FFF2-40B4-BE49-F238E27FC236}">
                <a16:creationId xmlns:a16="http://schemas.microsoft.com/office/drawing/2014/main" id="{5502C24B-799B-4BBE-A01F-FC621FB2AFD4}"/>
              </a:ext>
            </a:extLst>
          </p:cNvPr>
          <p:cNvSpPr/>
          <p:nvPr/>
        </p:nvSpPr>
        <p:spPr>
          <a:xfrm>
            <a:off x="4329645" y="5446876"/>
            <a:ext cx="447775" cy="217967"/>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 name="矢印: 右 34">
            <a:extLst>
              <a:ext uri="{FF2B5EF4-FFF2-40B4-BE49-F238E27FC236}">
                <a16:creationId xmlns:a16="http://schemas.microsoft.com/office/drawing/2014/main" id="{6593C674-C250-4CC7-AAFF-3F61DECDF240}"/>
              </a:ext>
            </a:extLst>
          </p:cNvPr>
          <p:cNvSpPr/>
          <p:nvPr/>
        </p:nvSpPr>
        <p:spPr>
          <a:xfrm>
            <a:off x="5520155" y="5446876"/>
            <a:ext cx="447775" cy="21796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6" name="矢印: 右 35">
            <a:extLst>
              <a:ext uri="{FF2B5EF4-FFF2-40B4-BE49-F238E27FC236}">
                <a16:creationId xmlns:a16="http://schemas.microsoft.com/office/drawing/2014/main" id="{7587A04F-06A6-4D89-8E8B-C4B600E68455}"/>
              </a:ext>
            </a:extLst>
          </p:cNvPr>
          <p:cNvSpPr/>
          <p:nvPr/>
        </p:nvSpPr>
        <p:spPr>
          <a:xfrm>
            <a:off x="6843001" y="5449249"/>
            <a:ext cx="447775" cy="21796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37" name="図 36">
            <a:extLst>
              <a:ext uri="{FF2B5EF4-FFF2-40B4-BE49-F238E27FC236}">
                <a16:creationId xmlns:a16="http://schemas.microsoft.com/office/drawing/2014/main" id="{EFAF11D3-BCDE-411D-8756-C72D6A8AEA79}"/>
              </a:ext>
            </a:extLst>
          </p:cNvPr>
          <p:cNvPicPr>
            <a:picLocks noChangeAspect="1"/>
          </p:cNvPicPr>
          <p:nvPr/>
        </p:nvPicPr>
        <p:blipFill>
          <a:blip r:embed="rId3"/>
          <a:stretch>
            <a:fillRect/>
          </a:stretch>
        </p:blipFill>
        <p:spPr>
          <a:xfrm>
            <a:off x="5037465" y="5195146"/>
            <a:ext cx="200825" cy="939393"/>
          </a:xfrm>
          <a:prstGeom prst="rect">
            <a:avLst/>
          </a:prstGeom>
        </p:spPr>
      </p:pic>
      <p:pic>
        <p:nvPicPr>
          <p:cNvPr id="38" name="図 37">
            <a:extLst>
              <a:ext uri="{FF2B5EF4-FFF2-40B4-BE49-F238E27FC236}">
                <a16:creationId xmlns:a16="http://schemas.microsoft.com/office/drawing/2014/main" id="{604A1C52-6CA2-49BC-A994-BFC5F218E933}"/>
              </a:ext>
            </a:extLst>
          </p:cNvPr>
          <p:cNvPicPr>
            <a:picLocks noChangeAspect="1"/>
          </p:cNvPicPr>
          <p:nvPr/>
        </p:nvPicPr>
        <p:blipFill>
          <a:blip r:embed="rId4"/>
          <a:stretch>
            <a:fillRect/>
          </a:stretch>
        </p:blipFill>
        <p:spPr>
          <a:xfrm>
            <a:off x="6313859" y="5143259"/>
            <a:ext cx="291394" cy="825194"/>
          </a:xfrm>
          <a:prstGeom prst="rect">
            <a:avLst/>
          </a:prstGeom>
        </p:spPr>
      </p:pic>
      <p:pic>
        <p:nvPicPr>
          <p:cNvPr id="28" name="図 27">
            <a:extLst>
              <a:ext uri="{FF2B5EF4-FFF2-40B4-BE49-F238E27FC236}">
                <a16:creationId xmlns:a16="http://schemas.microsoft.com/office/drawing/2014/main" id="{176EDA5F-8CC9-4C43-ADAB-11FDDB56BD45}"/>
              </a:ext>
            </a:extLst>
          </p:cNvPr>
          <p:cNvPicPr>
            <a:picLocks noChangeAspect="1"/>
          </p:cNvPicPr>
          <p:nvPr/>
        </p:nvPicPr>
        <p:blipFill>
          <a:blip r:embed="rId8"/>
          <a:stretch>
            <a:fillRect/>
          </a:stretch>
        </p:blipFill>
        <p:spPr>
          <a:xfrm>
            <a:off x="7610451" y="5018173"/>
            <a:ext cx="1323619" cy="940875"/>
          </a:xfrm>
          <a:prstGeom prst="rect">
            <a:avLst/>
          </a:prstGeom>
        </p:spPr>
      </p:pic>
      <p:sp>
        <p:nvSpPr>
          <p:cNvPr id="2048" name="テキスト ボックス 2047">
            <a:extLst>
              <a:ext uri="{FF2B5EF4-FFF2-40B4-BE49-F238E27FC236}">
                <a16:creationId xmlns:a16="http://schemas.microsoft.com/office/drawing/2014/main" id="{A9AB5435-E181-40CB-B9EC-08BF2EFC2C14}"/>
              </a:ext>
            </a:extLst>
          </p:cNvPr>
          <p:cNvSpPr txBox="1"/>
          <p:nvPr/>
        </p:nvSpPr>
        <p:spPr>
          <a:xfrm>
            <a:off x="7975806" y="4797693"/>
            <a:ext cx="333746" cy="369332"/>
          </a:xfrm>
          <a:prstGeom prst="rect">
            <a:avLst/>
          </a:prstGeom>
          <a:noFill/>
        </p:spPr>
        <p:txBody>
          <a:bodyPr wrap="none" rtlCol="0">
            <a:spAutoFit/>
          </a:bodyPr>
          <a:lstStyle/>
          <a:p>
            <a:r>
              <a:rPr lang="en-US" altLang="ja-JP" dirty="0"/>
              <a:t>A</a:t>
            </a:r>
            <a:endParaRPr lang="ja-JP" altLang="en-US" dirty="0"/>
          </a:p>
        </p:txBody>
      </p:sp>
      <p:sp>
        <p:nvSpPr>
          <p:cNvPr id="41" name="テキスト ボックス 40">
            <a:extLst>
              <a:ext uri="{FF2B5EF4-FFF2-40B4-BE49-F238E27FC236}">
                <a16:creationId xmlns:a16="http://schemas.microsoft.com/office/drawing/2014/main" id="{E50029D9-DC1B-449E-A543-92516A89481F}"/>
              </a:ext>
            </a:extLst>
          </p:cNvPr>
          <p:cNvSpPr txBox="1"/>
          <p:nvPr/>
        </p:nvSpPr>
        <p:spPr>
          <a:xfrm>
            <a:off x="8489462" y="4804546"/>
            <a:ext cx="341760" cy="369332"/>
          </a:xfrm>
          <a:prstGeom prst="rect">
            <a:avLst/>
          </a:prstGeom>
          <a:noFill/>
        </p:spPr>
        <p:txBody>
          <a:bodyPr wrap="none" rtlCol="0">
            <a:spAutoFit/>
          </a:bodyPr>
          <a:lstStyle/>
          <a:p>
            <a:r>
              <a:rPr lang="en-US" altLang="ja-JP" dirty="0"/>
              <a:t>C</a:t>
            </a:r>
            <a:endParaRPr lang="ja-JP" altLang="en-US" dirty="0"/>
          </a:p>
        </p:txBody>
      </p:sp>
      <p:sp>
        <p:nvSpPr>
          <p:cNvPr id="2051" name="テキスト ボックス 2050">
            <a:extLst>
              <a:ext uri="{FF2B5EF4-FFF2-40B4-BE49-F238E27FC236}">
                <a16:creationId xmlns:a16="http://schemas.microsoft.com/office/drawing/2014/main" id="{568DFC10-3313-414A-9785-65191AE7D5D9}"/>
              </a:ext>
            </a:extLst>
          </p:cNvPr>
          <p:cNvSpPr txBox="1"/>
          <p:nvPr/>
        </p:nvSpPr>
        <p:spPr>
          <a:xfrm>
            <a:off x="5083647" y="1870366"/>
            <a:ext cx="1338828" cy="646331"/>
          </a:xfrm>
          <a:prstGeom prst="rect">
            <a:avLst/>
          </a:prstGeom>
          <a:noFill/>
        </p:spPr>
        <p:txBody>
          <a:bodyPr wrap="none" rtlCol="0">
            <a:spAutoFit/>
          </a:bodyPr>
          <a:lstStyle/>
          <a:p>
            <a:pPr algn="ctr"/>
            <a:r>
              <a:rPr lang="ja-JP" altLang="en-US" dirty="0"/>
              <a:t>タンパク質</a:t>
            </a:r>
            <a:endParaRPr lang="en-US" altLang="ja-JP" dirty="0"/>
          </a:p>
          <a:p>
            <a:pPr algn="ctr"/>
            <a:r>
              <a:rPr lang="ja-JP" altLang="en-US" dirty="0"/>
              <a:t>のみ抽出</a:t>
            </a:r>
          </a:p>
        </p:txBody>
      </p:sp>
      <p:sp>
        <p:nvSpPr>
          <p:cNvPr id="2" name="テキスト ボックス 1">
            <a:extLst>
              <a:ext uri="{FF2B5EF4-FFF2-40B4-BE49-F238E27FC236}">
                <a16:creationId xmlns:a16="http://schemas.microsoft.com/office/drawing/2014/main" id="{0E99302C-C76B-484C-8B57-4A0DB948A61D}"/>
              </a:ext>
            </a:extLst>
          </p:cNvPr>
          <p:cNvSpPr txBox="1"/>
          <p:nvPr/>
        </p:nvSpPr>
        <p:spPr>
          <a:xfrm>
            <a:off x="2567119" y="3338786"/>
            <a:ext cx="1667444" cy="923330"/>
          </a:xfrm>
          <a:prstGeom prst="rect">
            <a:avLst/>
          </a:prstGeom>
          <a:noFill/>
        </p:spPr>
        <p:txBody>
          <a:bodyPr wrap="none" rtlCol="0">
            <a:spAutoFit/>
          </a:bodyPr>
          <a:lstStyle/>
          <a:p>
            <a:r>
              <a:rPr lang="ja-JP" altLang="en-US" dirty="0"/>
              <a:t>・培養系</a:t>
            </a:r>
            <a:endParaRPr lang="en-US" altLang="ja-JP" dirty="0"/>
          </a:p>
          <a:p>
            <a:r>
              <a:rPr lang="ja-JP" altLang="en-US" dirty="0"/>
              <a:t>・動物</a:t>
            </a:r>
            <a:endParaRPr lang="en-US" altLang="ja-JP" dirty="0"/>
          </a:p>
          <a:p>
            <a:r>
              <a:rPr lang="ja-JP" altLang="en-US" dirty="0"/>
              <a:t>・尿　　</a:t>
            </a:r>
            <a:r>
              <a:rPr lang="en-US" altLang="ja-JP" dirty="0" err="1"/>
              <a:t>etc</a:t>
            </a:r>
            <a:r>
              <a:rPr lang="en-US" altLang="ja-JP" dirty="0"/>
              <a:t>…</a:t>
            </a:r>
            <a:endParaRPr lang="ja-JP" altLang="en-US" dirty="0"/>
          </a:p>
        </p:txBody>
      </p:sp>
      <p:sp>
        <p:nvSpPr>
          <p:cNvPr id="39" name="テキスト ボックス 38">
            <a:extLst>
              <a:ext uri="{FF2B5EF4-FFF2-40B4-BE49-F238E27FC236}">
                <a16:creationId xmlns:a16="http://schemas.microsoft.com/office/drawing/2014/main" id="{A28D5130-D0FF-4931-A6DD-E96899C1CA7D}"/>
              </a:ext>
            </a:extLst>
          </p:cNvPr>
          <p:cNvSpPr txBox="1"/>
          <p:nvPr/>
        </p:nvSpPr>
        <p:spPr>
          <a:xfrm>
            <a:off x="8830707" y="2508976"/>
            <a:ext cx="1342035" cy="523220"/>
          </a:xfrm>
          <a:prstGeom prst="rect">
            <a:avLst/>
          </a:prstGeom>
          <a:noFill/>
        </p:spPr>
        <p:txBody>
          <a:bodyPr wrap="none" rtlCol="0">
            <a:spAutoFit/>
          </a:bodyPr>
          <a:lstStyle/>
          <a:p>
            <a:pPr algn="ctr"/>
            <a:r>
              <a:rPr lang="ja-JP" altLang="en-US" sz="1400" dirty="0"/>
              <a:t>ペプチド</a:t>
            </a:r>
            <a:r>
              <a:rPr lang="en-US" altLang="ja-JP" sz="1400" dirty="0"/>
              <a:t>B</a:t>
            </a:r>
          </a:p>
          <a:p>
            <a:pPr algn="ctr"/>
            <a:r>
              <a:rPr lang="en-US" altLang="ja-JP" sz="1400" dirty="0"/>
              <a:t>(</a:t>
            </a:r>
            <a:r>
              <a:rPr lang="ja-JP" altLang="en-US" sz="1400" dirty="0"/>
              <a:t>タンパク質</a:t>
            </a:r>
            <a:r>
              <a:rPr lang="en-US" altLang="ja-JP" sz="1400" dirty="0"/>
              <a:t>B)</a:t>
            </a:r>
            <a:endParaRPr lang="ja-JP" altLang="en-US" sz="1400" dirty="0"/>
          </a:p>
        </p:txBody>
      </p:sp>
      <p:sp>
        <p:nvSpPr>
          <p:cNvPr id="40" name="テキスト ボックス 39">
            <a:extLst>
              <a:ext uri="{FF2B5EF4-FFF2-40B4-BE49-F238E27FC236}">
                <a16:creationId xmlns:a16="http://schemas.microsoft.com/office/drawing/2014/main" id="{3A89CCE4-CFD6-449B-8C55-4D57FD252378}"/>
              </a:ext>
            </a:extLst>
          </p:cNvPr>
          <p:cNvSpPr txBox="1"/>
          <p:nvPr/>
        </p:nvSpPr>
        <p:spPr>
          <a:xfrm>
            <a:off x="8931137" y="2972065"/>
            <a:ext cx="1342035" cy="523220"/>
          </a:xfrm>
          <a:prstGeom prst="rect">
            <a:avLst/>
          </a:prstGeom>
          <a:noFill/>
        </p:spPr>
        <p:txBody>
          <a:bodyPr wrap="none" rtlCol="0">
            <a:spAutoFit/>
          </a:bodyPr>
          <a:lstStyle/>
          <a:p>
            <a:pPr algn="ctr"/>
            <a:r>
              <a:rPr lang="ja-JP" altLang="en-US" sz="1400" dirty="0"/>
              <a:t>ペプチド</a:t>
            </a:r>
            <a:r>
              <a:rPr lang="en-US" altLang="ja-JP" sz="1400" dirty="0"/>
              <a:t>C</a:t>
            </a:r>
          </a:p>
          <a:p>
            <a:pPr algn="ctr"/>
            <a:r>
              <a:rPr lang="en-US" altLang="ja-JP" sz="1400" dirty="0"/>
              <a:t>(</a:t>
            </a:r>
            <a:r>
              <a:rPr lang="ja-JP" altLang="en-US" sz="1400" dirty="0"/>
              <a:t>タンパク質</a:t>
            </a:r>
            <a:r>
              <a:rPr lang="en-US" altLang="ja-JP" sz="1400" dirty="0"/>
              <a:t>C)</a:t>
            </a:r>
            <a:endParaRPr lang="ja-JP" altLang="en-US" sz="1400" dirty="0"/>
          </a:p>
        </p:txBody>
      </p:sp>
      <p:sp>
        <p:nvSpPr>
          <p:cNvPr id="5" name="テキスト ボックス 4">
            <a:extLst>
              <a:ext uri="{FF2B5EF4-FFF2-40B4-BE49-F238E27FC236}">
                <a16:creationId xmlns:a16="http://schemas.microsoft.com/office/drawing/2014/main" id="{CF19070C-2B6C-4F80-999E-DEDC9EAE9F42}"/>
              </a:ext>
            </a:extLst>
          </p:cNvPr>
          <p:cNvSpPr txBox="1"/>
          <p:nvPr/>
        </p:nvSpPr>
        <p:spPr>
          <a:xfrm>
            <a:off x="7981720" y="3456335"/>
            <a:ext cx="2386983" cy="923330"/>
          </a:xfrm>
          <a:prstGeom prst="rect">
            <a:avLst/>
          </a:prstGeom>
          <a:noFill/>
        </p:spPr>
        <p:txBody>
          <a:bodyPr wrap="square" rtlCol="0">
            <a:spAutoFit/>
          </a:bodyPr>
          <a:lstStyle/>
          <a:p>
            <a:pPr algn="ctr"/>
            <a:r>
              <a:rPr lang="ja-JP" altLang="en-US" b="1" u="sng" dirty="0"/>
              <a:t>非常に高感度</a:t>
            </a:r>
            <a:endParaRPr lang="en-US" altLang="ja-JP" b="1" u="sng" dirty="0"/>
          </a:p>
          <a:p>
            <a:pPr algn="ctr"/>
            <a:r>
              <a:rPr lang="en-US" altLang="ja-JP" b="1" u="sng" dirty="0"/>
              <a:t>(</a:t>
            </a:r>
            <a:r>
              <a:rPr lang="ja-JP" altLang="en-US" b="1" u="sng" dirty="0"/>
              <a:t>数</a:t>
            </a:r>
            <a:r>
              <a:rPr lang="en-US" altLang="ja-JP" b="1" u="sng" dirty="0" err="1"/>
              <a:t>fmol</a:t>
            </a:r>
            <a:r>
              <a:rPr lang="ja-JP" altLang="en-US" b="1" u="sng" dirty="0"/>
              <a:t>の違いを検出</a:t>
            </a:r>
            <a:r>
              <a:rPr lang="en-US" altLang="ja-JP" b="1" u="sng" dirty="0"/>
              <a:t>)</a:t>
            </a:r>
            <a:endParaRPr lang="ja-JP" altLang="en-US" b="1" u="sng" dirty="0"/>
          </a:p>
        </p:txBody>
      </p:sp>
      <p:sp>
        <p:nvSpPr>
          <p:cNvPr id="6" name="テキスト ボックス 5">
            <a:extLst>
              <a:ext uri="{FF2B5EF4-FFF2-40B4-BE49-F238E27FC236}">
                <a16:creationId xmlns:a16="http://schemas.microsoft.com/office/drawing/2014/main" id="{EFE1BC62-1FFE-410D-931C-2A4CED0D20FF}"/>
              </a:ext>
            </a:extLst>
          </p:cNvPr>
          <p:cNvSpPr txBox="1"/>
          <p:nvPr/>
        </p:nvSpPr>
        <p:spPr>
          <a:xfrm>
            <a:off x="6859819" y="6017655"/>
            <a:ext cx="2954655" cy="646331"/>
          </a:xfrm>
          <a:prstGeom prst="rect">
            <a:avLst/>
          </a:prstGeom>
          <a:noFill/>
        </p:spPr>
        <p:txBody>
          <a:bodyPr wrap="none" rtlCol="0">
            <a:spAutoFit/>
          </a:bodyPr>
          <a:lstStyle/>
          <a:p>
            <a:pPr algn="ctr"/>
            <a:r>
              <a:rPr lang="ja-JP" altLang="en-US" b="1" u="sng" dirty="0"/>
              <a:t>薬物輸送体、薬物代謝酵素</a:t>
            </a:r>
            <a:endParaRPr lang="en-US" altLang="ja-JP" b="1" u="sng" dirty="0"/>
          </a:p>
          <a:p>
            <a:pPr algn="ctr"/>
            <a:r>
              <a:rPr lang="ja-JP" altLang="en-US" b="1" u="sng" dirty="0"/>
              <a:t>なども量的に変化</a:t>
            </a:r>
            <a:endParaRPr lang="en-US" altLang="ja-JP" b="1" u="sng" dirty="0"/>
          </a:p>
        </p:txBody>
      </p:sp>
    </p:spTree>
    <p:extLst>
      <p:ext uri="{BB962C8B-B14F-4D97-AF65-F5344CB8AC3E}">
        <p14:creationId xmlns:p14="http://schemas.microsoft.com/office/powerpoint/2010/main" val="112278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0C32BA2-9520-4048-8BF8-6B3A735C8BFC}"/>
              </a:ext>
            </a:extLst>
          </p:cNvPr>
          <p:cNvSpPr txBox="1"/>
          <p:nvPr/>
        </p:nvSpPr>
        <p:spPr>
          <a:xfrm>
            <a:off x="4324188" y="313263"/>
            <a:ext cx="3416320" cy="523220"/>
          </a:xfrm>
          <a:prstGeom prst="rect">
            <a:avLst/>
          </a:prstGeom>
          <a:noFill/>
        </p:spPr>
        <p:txBody>
          <a:bodyPr wrap="none" rtlCol="0">
            <a:spAutoFit/>
          </a:bodyPr>
          <a:lstStyle/>
          <a:p>
            <a:r>
              <a:rPr lang="ja-JP" altLang="en-US" sz="2800" b="1" dirty="0"/>
              <a:t>＜解析戦略の導入＞</a:t>
            </a:r>
          </a:p>
        </p:txBody>
      </p:sp>
      <p:sp>
        <p:nvSpPr>
          <p:cNvPr id="7" name="テキスト ボックス 6">
            <a:extLst>
              <a:ext uri="{FF2B5EF4-FFF2-40B4-BE49-F238E27FC236}">
                <a16:creationId xmlns:a16="http://schemas.microsoft.com/office/drawing/2014/main" id="{C8BE1B59-5040-4D6D-9CB1-596B42737A92}"/>
              </a:ext>
            </a:extLst>
          </p:cNvPr>
          <p:cNvSpPr txBox="1"/>
          <p:nvPr/>
        </p:nvSpPr>
        <p:spPr>
          <a:xfrm>
            <a:off x="2726327" y="1064260"/>
            <a:ext cx="6854762" cy="400110"/>
          </a:xfrm>
          <a:prstGeom prst="rect">
            <a:avLst/>
          </a:prstGeom>
          <a:noFill/>
        </p:spPr>
        <p:txBody>
          <a:bodyPr wrap="none" rtlCol="0">
            <a:spAutoFit/>
          </a:bodyPr>
          <a:lstStyle/>
          <a:p>
            <a:r>
              <a:rPr lang="ja-JP" altLang="en-US" sz="2000" dirty="0"/>
              <a:t>細胞内には</a:t>
            </a:r>
            <a:r>
              <a:rPr lang="en-US" altLang="ja-JP" sz="2000" dirty="0"/>
              <a:t>5000</a:t>
            </a:r>
            <a:r>
              <a:rPr lang="ja-JP" altLang="en-US" sz="2000" dirty="0"/>
              <a:t>～</a:t>
            </a:r>
            <a:r>
              <a:rPr lang="en-US" altLang="ja-JP" sz="2000" dirty="0"/>
              <a:t>10000</a:t>
            </a:r>
            <a:r>
              <a:rPr lang="ja-JP" altLang="en-US" sz="2000" dirty="0"/>
              <a:t>種類のタンパク質が含まれている</a:t>
            </a:r>
          </a:p>
        </p:txBody>
      </p:sp>
      <p:sp>
        <p:nvSpPr>
          <p:cNvPr id="8" name="矢印: 下 7">
            <a:extLst>
              <a:ext uri="{FF2B5EF4-FFF2-40B4-BE49-F238E27FC236}">
                <a16:creationId xmlns:a16="http://schemas.microsoft.com/office/drawing/2014/main" id="{7052EFDD-6EB7-4193-A0DE-4B225302C041}"/>
              </a:ext>
            </a:extLst>
          </p:cNvPr>
          <p:cNvSpPr/>
          <p:nvPr/>
        </p:nvSpPr>
        <p:spPr>
          <a:xfrm>
            <a:off x="5708650" y="1575465"/>
            <a:ext cx="774700" cy="3693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p>
        </p:txBody>
      </p:sp>
      <p:sp>
        <p:nvSpPr>
          <p:cNvPr id="9" name="テキスト ボックス 8">
            <a:extLst>
              <a:ext uri="{FF2B5EF4-FFF2-40B4-BE49-F238E27FC236}">
                <a16:creationId xmlns:a16="http://schemas.microsoft.com/office/drawing/2014/main" id="{21ACF2BB-E0A9-4173-8BBF-CC08076E689C}"/>
              </a:ext>
            </a:extLst>
          </p:cNvPr>
          <p:cNvSpPr txBox="1"/>
          <p:nvPr/>
        </p:nvSpPr>
        <p:spPr>
          <a:xfrm>
            <a:off x="3040249" y="1970464"/>
            <a:ext cx="5960286" cy="400110"/>
          </a:xfrm>
          <a:prstGeom prst="rect">
            <a:avLst/>
          </a:prstGeom>
          <a:noFill/>
        </p:spPr>
        <p:txBody>
          <a:bodyPr wrap="none" rtlCol="0">
            <a:spAutoFit/>
          </a:bodyPr>
          <a:lstStyle/>
          <a:p>
            <a:r>
              <a:rPr lang="ja-JP" altLang="en-US" sz="2000" dirty="0"/>
              <a:t>消化ペプチドフラグメントは数</a:t>
            </a:r>
            <a:r>
              <a:rPr lang="en-US" altLang="ja-JP" sz="2000" dirty="0"/>
              <a:t>100</a:t>
            </a:r>
            <a:r>
              <a:rPr lang="ja-JP" altLang="en-US" sz="2000" dirty="0"/>
              <a:t>万種類にも及ぶ</a:t>
            </a:r>
          </a:p>
        </p:txBody>
      </p:sp>
      <p:sp>
        <p:nvSpPr>
          <p:cNvPr id="10" name="テキスト ボックス 9">
            <a:extLst>
              <a:ext uri="{FF2B5EF4-FFF2-40B4-BE49-F238E27FC236}">
                <a16:creationId xmlns:a16="http://schemas.microsoft.com/office/drawing/2014/main" id="{F7251BEF-C41D-449A-BA42-8594D1F7F6F8}"/>
              </a:ext>
            </a:extLst>
          </p:cNvPr>
          <p:cNvSpPr txBox="1"/>
          <p:nvPr/>
        </p:nvSpPr>
        <p:spPr>
          <a:xfrm>
            <a:off x="2357979" y="2540435"/>
            <a:ext cx="7622600" cy="400110"/>
          </a:xfrm>
          <a:prstGeom prst="rect">
            <a:avLst/>
          </a:prstGeom>
          <a:noFill/>
        </p:spPr>
        <p:txBody>
          <a:bodyPr wrap="none" rtlCol="0">
            <a:spAutoFit/>
          </a:bodyPr>
          <a:lstStyle/>
          <a:p>
            <a:r>
              <a:rPr lang="ja-JP" altLang="en-US" sz="2000" b="1" u="sng" dirty="0"/>
              <a:t>網羅的解析は可能であるが、「楽」が出来るなら時間短縮になる</a:t>
            </a:r>
          </a:p>
        </p:txBody>
      </p:sp>
      <p:grpSp>
        <p:nvGrpSpPr>
          <p:cNvPr id="3" name="グループ化 2">
            <a:extLst>
              <a:ext uri="{FF2B5EF4-FFF2-40B4-BE49-F238E27FC236}">
                <a16:creationId xmlns:a16="http://schemas.microsoft.com/office/drawing/2014/main" id="{10E61DE5-B1A3-49EF-89AD-0F93B95E6BBA}"/>
              </a:ext>
            </a:extLst>
          </p:cNvPr>
          <p:cNvGrpSpPr/>
          <p:nvPr/>
        </p:nvGrpSpPr>
        <p:grpSpPr>
          <a:xfrm>
            <a:off x="1976057" y="3098670"/>
            <a:ext cx="8450461" cy="3564235"/>
            <a:chOff x="452056" y="3098670"/>
            <a:chExt cx="8450461" cy="3564235"/>
          </a:xfrm>
        </p:grpSpPr>
        <p:cxnSp>
          <p:nvCxnSpPr>
            <p:cNvPr id="11" name="直線コネクタ 10">
              <a:extLst>
                <a:ext uri="{FF2B5EF4-FFF2-40B4-BE49-F238E27FC236}">
                  <a16:creationId xmlns:a16="http://schemas.microsoft.com/office/drawing/2014/main" id="{4932CB84-EDEE-4376-89FE-C64E5F8A1376}"/>
                </a:ext>
              </a:extLst>
            </p:cNvPr>
            <p:cNvCxnSpPr/>
            <p:nvPr/>
          </p:nvCxnSpPr>
          <p:spPr>
            <a:xfrm>
              <a:off x="452056" y="3098670"/>
              <a:ext cx="8239885" cy="0"/>
            </a:xfrm>
            <a:prstGeom prst="line">
              <a:avLst/>
            </a:prstGeom>
            <a:ln w="28575">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FE8A8869-6A1F-40C5-8C25-C843A720423E}"/>
                </a:ext>
              </a:extLst>
            </p:cNvPr>
            <p:cNvSpPr txBox="1"/>
            <p:nvPr/>
          </p:nvSpPr>
          <p:spPr>
            <a:xfrm>
              <a:off x="1516249" y="4296224"/>
              <a:ext cx="6003567" cy="1200329"/>
            </a:xfrm>
            <a:prstGeom prst="rect">
              <a:avLst/>
            </a:prstGeom>
            <a:noFill/>
          </p:spPr>
          <p:txBody>
            <a:bodyPr wrap="none" rtlCol="0">
              <a:spAutoFit/>
            </a:bodyPr>
            <a:lstStyle/>
            <a:p>
              <a:r>
                <a:rPr lang="ja-JP" altLang="en-US" sz="2400" b="1" u="sng" dirty="0"/>
                <a:t>著名な解析システム</a:t>
              </a:r>
              <a:endParaRPr lang="en-US" altLang="ja-JP" sz="2400" b="1" u="sng" dirty="0"/>
            </a:p>
            <a:p>
              <a:r>
                <a:rPr lang="ja-JP" altLang="en-US" sz="2400" b="1" dirty="0"/>
                <a:t>・</a:t>
              </a:r>
              <a:r>
                <a:rPr lang="en-US" altLang="ja-JP" sz="2400" b="1" dirty="0" err="1"/>
                <a:t>iTRAQ</a:t>
              </a:r>
              <a:r>
                <a:rPr lang="en-US" altLang="ja-JP" sz="2400" b="1" dirty="0"/>
                <a:t> </a:t>
              </a:r>
              <a:r>
                <a:rPr lang="ja-JP" altLang="en-US" sz="2400" b="1" dirty="0"/>
                <a:t>法（</a:t>
              </a:r>
              <a:r>
                <a:rPr lang="en-US" altLang="ja-JP" sz="2400" b="1" dirty="0"/>
                <a:t>MS</a:t>
              </a:r>
              <a:r>
                <a:rPr lang="ja-JP" altLang="en-US" sz="2400" b="1" dirty="0"/>
                <a:t>タグ化）</a:t>
              </a:r>
              <a:endParaRPr lang="en-US" altLang="ja-JP" sz="2400" b="1" dirty="0"/>
            </a:p>
            <a:p>
              <a:r>
                <a:rPr lang="ja-JP" altLang="en-US" sz="2400" b="1" dirty="0"/>
                <a:t>・</a:t>
              </a:r>
              <a:r>
                <a:rPr lang="en-US" altLang="ja-JP" sz="2400" b="1" dirty="0"/>
                <a:t>ICAT</a:t>
              </a:r>
              <a:r>
                <a:rPr lang="ja-JP" altLang="en-US" sz="2400" b="1" dirty="0"/>
                <a:t>法（システイン残基の修飾）</a:t>
              </a:r>
              <a:r>
                <a:rPr lang="en-US" altLang="ja-JP" sz="2400" b="1" dirty="0" err="1"/>
                <a:t>etc</a:t>
              </a:r>
              <a:r>
                <a:rPr lang="en-US" altLang="ja-JP" sz="2400" b="1" dirty="0"/>
                <a:t>…</a:t>
              </a:r>
            </a:p>
          </p:txBody>
        </p:sp>
        <p:sp>
          <p:nvSpPr>
            <p:cNvPr id="13" name="矢印: 下 12">
              <a:extLst>
                <a:ext uri="{FF2B5EF4-FFF2-40B4-BE49-F238E27FC236}">
                  <a16:creationId xmlns:a16="http://schemas.microsoft.com/office/drawing/2014/main" id="{5B69F948-5BFB-4014-BC7B-71FAE33D44C9}"/>
                </a:ext>
              </a:extLst>
            </p:cNvPr>
            <p:cNvSpPr/>
            <p:nvPr/>
          </p:nvSpPr>
          <p:spPr>
            <a:xfrm>
              <a:off x="4001770" y="5661030"/>
              <a:ext cx="774700" cy="3693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p>
          </p:txBody>
        </p:sp>
        <p:sp>
          <p:nvSpPr>
            <p:cNvPr id="2" name="テキスト ボックス 1">
              <a:extLst>
                <a:ext uri="{FF2B5EF4-FFF2-40B4-BE49-F238E27FC236}">
                  <a16:creationId xmlns:a16="http://schemas.microsoft.com/office/drawing/2014/main" id="{DC1543AE-0817-4F6E-863B-BB51218FC06F}"/>
                </a:ext>
              </a:extLst>
            </p:cNvPr>
            <p:cNvSpPr txBox="1"/>
            <p:nvPr/>
          </p:nvSpPr>
          <p:spPr>
            <a:xfrm>
              <a:off x="705738" y="6262795"/>
              <a:ext cx="7879080" cy="400110"/>
            </a:xfrm>
            <a:prstGeom prst="rect">
              <a:avLst/>
            </a:prstGeom>
            <a:noFill/>
          </p:spPr>
          <p:txBody>
            <a:bodyPr wrap="none" rtlCol="0">
              <a:spAutoFit/>
            </a:bodyPr>
            <a:lstStyle/>
            <a:p>
              <a:r>
                <a:rPr lang="ja-JP" altLang="en-US" sz="2000" b="1" dirty="0">
                  <a:solidFill>
                    <a:srgbClr val="FF0000"/>
                  </a:solidFill>
                </a:rPr>
                <a:t>その他、ケミカルバイオロジー手法を用いた新戦略がさかんに開発</a:t>
              </a:r>
            </a:p>
          </p:txBody>
        </p:sp>
        <p:sp>
          <p:nvSpPr>
            <p:cNvPr id="14" name="テキスト ボックス 13">
              <a:extLst>
                <a:ext uri="{FF2B5EF4-FFF2-40B4-BE49-F238E27FC236}">
                  <a16:creationId xmlns:a16="http://schemas.microsoft.com/office/drawing/2014/main" id="{EB356607-17F7-4840-BFB2-18B6D917DF4C}"/>
                </a:ext>
              </a:extLst>
            </p:cNvPr>
            <p:cNvSpPr txBox="1"/>
            <p:nvPr/>
          </p:nvSpPr>
          <p:spPr>
            <a:xfrm>
              <a:off x="766957" y="3731637"/>
              <a:ext cx="8135560" cy="400110"/>
            </a:xfrm>
            <a:prstGeom prst="rect">
              <a:avLst/>
            </a:prstGeom>
            <a:noFill/>
          </p:spPr>
          <p:txBody>
            <a:bodyPr wrap="none" rtlCol="0">
              <a:spAutoFit/>
            </a:bodyPr>
            <a:lstStyle/>
            <a:p>
              <a:r>
                <a:rPr lang="ja-JP" altLang="en-US" sz="2000" b="1" dirty="0"/>
                <a:t>・ケミカルバイオロジー手法を含む化学修飾を基とした解析システム</a:t>
              </a:r>
            </a:p>
          </p:txBody>
        </p:sp>
        <p:sp>
          <p:nvSpPr>
            <p:cNvPr id="15" name="テキスト ボックス 14">
              <a:extLst>
                <a:ext uri="{FF2B5EF4-FFF2-40B4-BE49-F238E27FC236}">
                  <a16:creationId xmlns:a16="http://schemas.microsoft.com/office/drawing/2014/main" id="{194C802F-4B34-4BC5-8B78-06D4556F76C2}"/>
                </a:ext>
              </a:extLst>
            </p:cNvPr>
            <p:cNvSpPr txBox="1"/>
            <p:nvPr/>
          </p:nvSpPr>
          <p:spPr>
            <a:xfrm>
              <a:off x="2569549" y="3232221"/>
              <a:ext cx="4254691" cy="461665"/>
            </a:xfrm>
            <a:prstGeom prst="rect">
              <a:avLst/>
            </a:prstGeom>
            <a:noFill/>
          </p:spPr>
          <p:txBody>
            <a:bodyPr wrap="none" rtlCol="0">
              <a:spAutoFit/>
            </a:bodyPr>
            <a:lstStyle/>
            <a:p>
              <a:r>
                <a:rPr lang="ja-JP" altLang="en-US" sz="2400" b="1" dirty="0"/>
                <a:t>～ ケミカルプロテオミクス～</a:t>
              </a:r>
            </a:p>
          </p:txBody>
        </p:sp>
      </p:grpSp>
    </p:spTree>
    <p:extLst>
      <p:ext uri="{BB962C8B-B14F-4D97-AF65-F5344CB8AC3E}">
        <p14:creationId xmlns:p14="http://schemas.microsoft.com/office/powerpoint/2010/main" val="320688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2AC166B-8BAB-4B62-B7D6-CB3473A79253}"/>
              </a:ext>
            </a:extLst>
          </p:cNvPr>
          <p:cNvSpPr txBox="1"/>
          <p:nvPr/>
        </p:nvSpPr>
        <p:spPr>
          <a:xfrm>
            <a:off x="2630031" y="286125"/>
            <a:ext cx="7007046" cy="523220"/>
          </a:xfrm>
          <a:prstGeom prst="rect">
            <a:avLst/>
          </a:prstGeom>
          <a:noFill/>
        </p:spPr>
        <p:txBody>
          <a:bodyPr wrap="none" rtlCol="0">
            <a:spAutoFit/>
          </a:bodyPr>
          <a:lstStyle/>
          <a:p>
            <a:r>
              <a:rPr lang="ja-JP" altLang="en-US" sz="2800" b="1" dirty="0"/>
              <a:t>＜多機能性光ラベル技術のケミストリー＞</a:t>
            </a:r>
          </a:p>
        </p:txBody>
      </p:sp>
      <p:pic>
        <p:nvPicPr>
          <p:cNvPr id="3" name="Picture 3">
            <a:extLst>
              <a:ext uri="{FF2B5EF4-FFF2-40B4-BE49-F238E27FC236}">
                <a16:creationId xmlns:a16="http://schemas.microsoft.com/office/drawing/2014/main" id="{324C3A02-8706-46FC-81DA-CC7BD1BA667F}"/>
              </a:ext>
            </a:extLst>
          </p:cNvPr>
          <p:cNvPicPr>
            <a:picLocks noChangeAspect="1" noChangeArrowheads="1"/>
          </p:cNvPicPr>
          <p:nvPr/>
        </p:nvPicPr>
        <p:blipFill>
          <a:blip r:embed="rId2"/>
          <a:srcRect/>
          <a:stretch>
            <a:fillRect/>
          </a:stretch>
        </p:blipFill>
        <p:spPr bwMode="auto">
          <a:xfrm>
            <a:off x="4870696" y="1141801"/>
            <a:ext cx="5503263" cy="2240433"/>
          </a:xfrm>
          <a:prstGeom prst="rect">
            <a:avLst/>
          </a:prstGeom>
          <a:noFill/>
          <a:ln w="9525">
            <a:noFill/>
            <a:miter lim="800000"/>
            <a:headEnd/>
            <a:tailEnd/>
          </a:ln>
        </p:spPr>
      </p:pic>
      <p:pic>
        <p:nvPicPr>
          <p:cNvPr id="5" name="Picture 5">
            <a:extLst>
              <a:ext uri="{FF2B5EF4-FFF2-40B4-BE49-F238E27FC236}">
                <a16:creationId xmlns:a16="http://schemas.microsoft.com/office/drawing/2014/main" id="{DB2590C0-6452-47DE-99D9-57A9FAA14603}"/>
              </a:ext>
            </a:extLst>
          </p:cNvPr>
          <p:cNvPicPr>
            <a:picLocks noChangeAspect="1" noChangeArrowheads="1"/>
          </p:cNvPicPr>
          <p:nvPr/>
        </p:nvPicPr>
        <p:blipFill>
          <a:blip r:embed="rId3"/>
          <a:srcRect/>
          <a:stretch>
            <a:fillRect/>
          </a:stretch>
        </p:blipFill>
        <p:spPr bwMode="auto">
          <a:xfrm>
            <a:off x="1524001" y="1141800"/>
            <a:ext cx="3629891" cy="2343022"/>
          </a:xfrm>
          <a:prstGeom prst="rect">
            <a:avLst/>
          </a:prstGeom>
          <a:noFill/>
          <a:ln w="9525">
            <a:noFill/>
            <a:miter lim="800000"/>
            <a:headEnd/>
            <a:tailEnd/>
          </a:ln>
        </p:spPr>
      </p:pic>
      <p:pic>
        <p:nvPicPr>
          <p:cNvPr id="6" name="Picture 6">
            <a:extLst>
              <a:ext uri="{FF2B5EF4-FFF2-40B4-BE49-F238E27FC236}">
                <a16:creationId xmlns:a16="http://schemas.microsoft.com/office/drawing/2014/main" id="{B42A78DE-99DC-454D-BCDC-91BB8776C264}"/>
              </a:ext>
            </a:extLst>
          </p:cNvPr>
          <p:cNvPicPr>
            <a:picLocks noChangeAspect="1" noChangeArrowheads="1"/>
          </p:cNvPicPr>
          <p:nvPr/>
        </p:nvPicPr>
        <p:blipFill>
          <a:blip r:embed="rId4"/>
          <a:srcRect/>
          <a:stretch>
            <a:fillRect/>
          </a:stretch>
        </p:blipFill>
        <p:spPr bwMode="auto">
          <a:xfrm>
            <a:off x="1801091" y="3523736"/>
            <a:ext cx="8572868" cy="3014225"/>
          </a:xfrm>
          <a:prstGeom prst="rect">
            <a:avLst/>
          </a:prstGeom>
          <a:noFill/>
          <a:ln w="9525">
            <a:noFill/>
            <a:miter lim="800000"/>
            <a:headEnd/>
            <a:tailEnd/>
          </a:ln>
        </p:spPr>
      </p:pic>
    </p:spTree>
    <p:extLst>
      <p:ext uri="{BB962C8B-B14F-4D97-AF65-F5344CB8AC3E}">
        <p14:creationId xmlns:p14="http://schemas.microsoft.com/office/powerpoint/2010/main" val="79922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1ECEBA45-27B4-4FE0-ACBD-02AFD1274D26}"/>
              </a:ext>
            </a:extLst>
          </p:cNvPr>
          <p:cNvSpPr txBox="1"/>
          <p:nvPr/>
        </p:nvSpPr>
        <p:spPr>
          <a:xfrm>
            <a:off x="2379568" y="5491168"/>
            <a:ext cx="7432865" cy="923330"/>
          </a:xfrm>
          <a:prstGeom prst="rect">
            <a:avLst/>
          </a:prstGeom>
          <a:noFill/>
        </p:spPr>
        <p:txBody>
          <a:bodyPr wrap="square" rtlCol="0">
            <a:spAutoFit/>
          </a:bodyPr>
          <a:lstStyle/>
          <a:p>
            <a:pPr algn="ctr"/>
            <a:r>
              <a:rPr lang="ja-JP" altLang="en-US" dirty="0"/>
              <a:t>極少量のみ存在する異性化アミノ酸を</a:t>
            </a:r>
            <a:r>
              <a:rPr lang="en-US" altLang="ja-JP" dirty="0"/>
              <a:t>PIMT</a:t>
            </a:r>
            <a:r>
              <a:rPr lang="ja-JP" altLang="en-US" dirty="0"/>
              <a:t>を用いてスクシンイミド体</a:t>
            </a:r>
            <a:endParaRPr lang="en-US" altLang="ja-JP" dirty="0"/>
          </a:p>
          <a:p>
            <a:pPr algn="ctr"/>
            <a:r>
              <a:rPr lang="ja-JP" altLang="en-US" dirty="0"/>
              <a:t>に変換することでヒドラジン誘導体類と特異的に反応することを利用して、効率よく</a:t>
            </a:r>
            <a:r>
              <a:rPr lang="en-US" altLang="ja-JP" b="1" u="sng" dirty="0"/>
              <a:t>Asp</a:t>
            </a:r>
            <a:r>
              <a:rPr lang="ja-JP" altLang="en-US" b="1" u="sng" dirty="0"/>
              <a:t>残基の異性化部位を検出する</a:t>
            </a:r>
            <a:r>
              <a:rPr lang="ja-JP" altLang="en-US" dirty="0"/>
              <a:t>。</a:t>
            </a:r>
            <a:endParaRPr lang="en-US" altLang="ja-JP" dirty="0"/>
          </a:p>
        </p:txBody>
      </p:sp>
      <p:pic>
        <p:nvPicPr>
          <p:cNvPr id="28" name="図 1">
            <a:extLst>
              <a:ext uri="{FF2B5EF4-FFF2-40B4-BE49-F238E27FC236}">
                <a16:creationId xmlns:a16="http://schemas.microsoft.com/office/drawing/2014/main" id="{2918C979-9F08-48A1-A10C-27BF67C28E6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9675"/>
          <a:stretch/>
        </p:blipFill>
        <p:spPr bwMode="auto">
          <a:xfrm>
            <a:off x="2054468" y="603619"/>
            <a:ext cx="5355695" cy="3353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楕円 2">
            <a:extLst>
              <a:ext uri="{FF2B5EF4-FFF2-40B4-BE49-F238E27FC236}">
                <a16:creationId xmlns:a16="http://schemas.microsoft.com/office/drawing/2014/main" id="{DF178E72-E91F-4901-AA99-AC6FB53098C4}"/>
              </a:ext>
            </a:extLst>
          </p:cNvPr>
          <p:cNvSpPr/>
          <p:nvPr/>
        </p:nvSpPr>
        <p:spPr>
          <a:xfrm>
            <a:off x="6340543" y="1545513"/>
            <a:ext cx="686450" cy="42298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楕円 3">
            <a:extLst>
              <a:ext uri="{FF2B5EF4-FFF2-40B4-BE49-F238E27FC236}">
                <a16:creationId xmlns:a16="http://schemas.microsoft.com/office/drawing/2014/main" id="{5F98D460-9225-42EA-BFCE-B797A7932F20}"/>
              </a:ext>
            </a:extLst>
          </p:cNvPr>
          <p:cNvSpPr/>
          <p:nvPr/>
        </p:nvSpPr>
        <p:spPr>
          <a:xfrm>
            <a:off x="4218804" y="2141886"/>
            <a:ext cx="1027021" cy="96118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7" name="テキスト ボックス 6">
            <a:extLst>
              <a:ext uri="{FF2B5EF4-FFF2-40B4-BE49-F238E27FC236}">
                <a16:creationId xmlns:a16="http://schemas.microsoft.com/office/drawing/2014/main" id="{AD2B9747-BBE7-47E8-AEDD-D006CCBCD9D9}"/>
              </a:ext>
            </a:extLst>
          </p:cNvPr>
          <p:cNvSpPr txBox="1"/>
          <p:nvPr/>
        </p:nvSpPr>
        <p:spPr>
          <a:xfrm>
            <a:off x="3484491" y="4051301"/>
            <a:ext cx="3753622" cy="300082"/>
          </a:xfrm>
          <a:prstGeom prst="rect">
            <a:avLst/>
          </a:prstGeom>
          <a:solidFill>
            <a:schemeClr val="bg1"/>
          </a:solidFill>
        </p:spPr>
        <p:txBody>
          <a:bodyPr wrap="square" rtlCol="0">
            <a:spAutoFit/>
          </a:bodyPr>
          <a:lstStyle/>
          <a:p>
            <a:endParaRPr lang="ja-JP" altLang="en-US" sz="1350" dirty="0"/>
          </a:p>
        </p:txBody>
      </p:sp>
      <p:pic>
        <p:nvPicPr>
          <p:cNvPr id="36" name="図 35">
            <a:extLst>
              <a:ext uri="{FF2B5EF4-FFF2-40B4-BE49-F238E27FC236}">
                <a16:creationId xmlns:a16="http://schemas.microsoft.com/office/drawing/2014/main" id="{4AEA72CC-ED2D-4D50-8769-C319396072EC}"/>
              </a:ext>
            </a:extLst>
          </p:cNvPr>
          <p:cNvPicPr>
            <a:picLocks noChangeAspect="1"/>
          </p:cNvPicPr>
          <p:nvPr/>
        </p:nvPicPr>
        <p:blipFill rotWithShape="1">
          <a:blip r:embed="rId4"/>
          <a:srcRect l="59082" t="47116" r="-3363" b="1"/>
          <a:stretch/>
        </p:blipFill>
        <p:spPr>
          <a:xfrm>
            <a:off x="4559962" y="3891416"/>
            <a:ext cx="2146438" cy="948521"/>
          </a:xfrm>
          <a:prstGeom prst="rect">
            <a:avLst/>
          </a:prstGeom>
        </p:spPr>
      </p:pic>
      <p:sp>
        <p:nvSpPr>
          <p:cNvPr id="2" name="テキスト ボックス 1">
            <a:extLst>
              <a:ext uri="{FF2B5EF4-FFF2-40B4-BE49-F238E27FC236}">
                <a16:creationId xmlns:a16="http://schemas.microsoft.com/office/drawing/2014/main" id="{3DCA6FD6-46B6-4707-9DF2-C1BE0A2A2D51}"/>
              </a:ext>
            </a:extLst>
          </p:cNvPr>
          <p:cNvSpPr txBox="1"/>
          <p:nvPr/>
        </p:nvSpPr>
        <p:spPr>
          <a:xfrm>
            <a:off x="6567532" y="3718740"/>
            <a:ext cx="3368948" cy="715581"/>
          </a:xfrm>
          <a:prstGeom prst="rect">
            <a:avLst/>
          </a:prstGeom>
          <a:noFill/>
        </p:spPr>
        <p:txBody>
          <a:bodyPr wrap="square" rtlCol="0">
            <a:spAutoFit/>
          </a:bodyPr>
          <a:lstStyle/>
          <a:p>
            <a:pPr algn="ctr"/>
            <a:r>
              <a:rPr lang="en-US" altLang="ja-JP" sz="1350" dirty="0"/>
              <a:t>L-</a:t>
            </a:r>
            <a:r>
              <a:rPr lang="en-US" altLang="ja-JP" sz="1350" dirty="0" err="1"/>
              <a:t>succinimidyl</a:t>
            </a:r>
            <a:r>
              <a:rPr lang="ja-JP" altLang="en-US" sz="1350" dirty="0"/>
              <a:t>と反応する</a:t>
            </a:r>
            <a:endParaRPr lang="en-US" altLang="ja-JP" sz="1350" dirty="0"/>
          </a:p>
          <a:p>
            <a:pPr algn="ctr"/>
            <a:r>
              <a:rPr lang="ja-JP" altLang="en-US" sz="1350" dirty="0"/>
              <a:t>検出タグをライゲーション</a:t>
            </a:r>
            <a:endParaRPr lang="en-US" altLang="ja-JP" sz="1350" dirty="0"/>
          </a:p>
          <a:p>
            <a:pPr algn="ctr"/>
            <a:r>
              <a:rPr lang="ja-JP" altLang="en-US" sz="1350" dirty="0"/>
              <a:t>することが可能？</a:t>
            </a:r>
          </a:p>
        </p:txBody>
      </p:sp>
      <p:sp>
        <p:nvSpPr>
          <p:cNvPr id="8" name="正方形/長方形 7">
            <a:extLst>
              <a:ext uri="{FF2B5EF4-FFF2-40B4-BE49-F238E27FC236}">
                <a16:creationId xmlns:a16="http://schemas.microsoft.com/office/drawing/2014/main" id="{DCF47579-7AD1-4FE5-AFD6-D684CD44CF6C}"/>
              </a:ext>
            </a:extLst>
          </p:cNvPr>
          <p:cNvSpPr/>
          <p:nvPr/>
        </p:nvSpPr>
        <p:spPr>
          <a:xfrm>
            <a:off x="5692031" y="4354452"/>
            <a:ext cx="892679" cy="420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5" name="テキスト ボックス 34">
            <a:extLst>
              <a:ext uri="{FF2B5EF4-FFF2-40B4-BE49-F238E27FC236}">
                <a16:creationId xmlns:a16="http://schemas.microsoft.com/office/drawing/2014/main" id="{1E07A522-D286-4AF9-9942-22F9DC878F85}"/>
              </a:ext>
            </a:extLst>
          </p:cNvPr>
          <p:cNvSpPr txBox="1"/>
          <p:nvPr/>
        </p:nvSpPr>
        <p:spPr>
          <a:xfrm>
            <a:off x="6067095" y="4512997"/>
            <a:ext cx="1220473" cy="461665"/>
          </a:xfrm>
          <a:prstGeom prst="rect">
            <a:avLst/>
          </a:prstGeom>
          <a:noFill/>
        </p:spPr>
        <p:txBody>
          <a:bodyPr wrap="square" rtlCol="0">
            <a:spAutoFit/>
          </a:bodyPr>
          <a:lstStyle/>
          <a:p>
            <a:pPr algn="ctr"/>
            <a:r>
              <a:rPr lang="ja-JP" altLang="en-US" sz="1200" b="1" dirty="0">
                <a:latin typeface="Arial" panose="020B0604020202020204" pitchFamily="34" charset="0"/>
                <a:ea typeface="メイリオ" panose="020B0604030504040204" pitchFamily="50" charset="-128"/>
                <a:cs typeface="Arial" panose="020B0604020202020204" pitchFamily="34" charset="0"/>
              </a:rPr>
              <a:t>検出タグを導入可能？</a:t>
            </a:r>
          </a:p>
        </p:txBody>
      </p:sp>
      <p:sp>
        <p:nvSpPr>
          <p:cNvPr id="5" name="テキスト ボックス 4">
            <a:extLst>
              <a:ext uri="{FF2B5EF4-FFF2-40B4-BE49-F238E27FC236}">
                <a16:creationId xmlns:a16="http://schemas.microsoft.com/office/drawing/2014/main" id="{FD94D9A3-D62B-414E-B0E2-2E6340831D48}"/>
              </a:ext>
            </a:extLst>
          </p:cNvPr>
          <p:cNvSpPr txBox="1"/>
          <p:nvPr/>
        </p:nvSpPr>
        <p:spPr>
          <a:xfrm>
            <a:off x="7456193" y="1838347"/>
            <a:ext cx="3264035" cy="1323439"/>
          </a:xfrm>
          <a:prstGeom prst="rect">
            <a:avLst/>
          </a:prstGeom>
          <a:noFill/>
        </p:spPr>
        <p:txBody>
          <a:bodyPr wrap="none" rtlCol="0">
            <a:spAutoFit/>
          </a:bodyPr>
          <a:lstStyle/>
          <a:p>
            <a:pPr algn="ctr"/>
            <a:r>
              <a:rPr lang="ja-JP" altLang="en-US" sz="1600" dirty="0"/>
              <a:t>先行研究により</a:t>
            </a:r>
            <a:r>
              <a:rPr lang="en-US" altLang="ja-JP" sz="1600" dirty="0"/>
              <a:t>L-</a:t>
            </a:r>
            <a:r>
              <a:rPr lang="en-US" altLang="ja-JP" sz="1600" dirty="0" err="1"/>
              <a:t>succinimidyl</a:t>
            </a:r>
            <a:r>
              <a:rPr lang="ja-JP" altLang="en-US" sz="1600" dirty="0"/>
              <a:t> が</a:t>
            </a:r>
            <a:endParaRPr lang="en-US" altLang="ja-JP" sz="1600" dirty="0"/>
          </a:p>
          <a:p>
            <a:pPr algn="ctr"/>
            <a:r>
              <a:rPr lang="ja-JP" altLang="en-US" sz="1600" dirty="0"/>
              <a:t>ヒドラジン誘導体及び</a:t>
            </a:r>
            <a:endParaRPr lang="en-US" altLang="ja-JP" sz="1600" dirty="0"/>
          </a:p>
          <a:p>
            <a:pPr algn="ctr"/>
            <a:r>
              <a:rPr lang="ja-JP" altLang="en-US" sz="1600" dirty="0"/>
              <a:t>ヒドロキシルアミンと</a:t>
            </a:r>
            <a:endParaRPr lang="en-US" altLang="ja-JP" sz="1600" dirty="0"/>
          </a:p>
          <a:p>
            <a:pPr algn="ctr"/>
            <a:r>
              <a:rPr lang="ja-JP" altLang="en-US" sz="1600" dirty="0"/>
              <a:t>反応することが</a:t>
            </a:r>
            <a:endParaRPr lang="en-US" altLang="ja-JP" sz="1600" dirty="0"/>
          </a:p>
          <a:p>
            <a:pPr algn="ctr"/>
            <a:r>
              <a:rPr lang="ja-JP" altLang="en-US" sz="1600" dirty="0"/>
              <a:t>報告されている</a:t>
            </a:r>
          </a:p>
        </p:txBody>
      </p:sp>
      <p:sp>
        <p:nvSpPr>
          <p:cNvPr id="6" name="矢印: 左カーブ 5">
            <a:extLst>
              <a:ext uri="{FF2B5EF4-FFF2-40B4-BE49-F238E27FC236}">
                <a16:creationId xmlns:a16="http://schemas.microsoft.com/office/drawing/2014/main" id="{B318792C-0ED1-455C-817F-4EEE3E473BD1}"/>
              </a:ext>
            </a:extLst>
          </p:cNvPr>
          <p:cNvSpPr/>
          <p:nvPr/>
        </p:nvSpPr>
        <p:spPr>
          <a:xfrm rot="850805">
            <a:off x="9422030" y="3294695"/>
            <a:ext cx="439524" cy="666386"/>
          </a:xfrm>
          <a:prstGeom prst="curvedLeftArrow">
            <a:avLst>
              <a:gd name="adj1" fmla="val 14159"/>
              <a:gd name="adj2" fmla="val 50000"/>
              <a:gd name="adj3" fmla="val 25000"/>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grpSp>
        <p:nvGrpSpPr>
          <p:cNvPr id="14" name="グループ化 13">
            <a:extLst>
              <a:ext uri="{FF2B5EF4-FFF2-40B4-BE49-F238E27FC236}">
                <a16:creationId xmlns:a16="http://schemas.microsoft.com/office/drawing/2014/main" id="{490435AD-6C77-4EE0-9C05-0AAE5D3B5B54}"/>
              </a:ext>
            </a:extLst>
          </p:cNvPr>
          <p:cNvGrpSpPr/>
          <p:nvPr/>
        </p:nvGrpSpPr>
        <p:grpSpPr>
          <a:xfrm rot="16200000">
            <a:off x="7016857" y="839510"/>
            <a:ext cx="690741" cy="1128476"/>
            <a:chOff x="5579249" y="3804648"/>
            <a:chExt cx="2336988" cy="2291182"/>
          </a:xfrm>
        </p:grpSpPr>
        <p:sp>
          <p:nvSpPr>
            <p:cNvPr id="15" name="テキスト ボックス 14">
              <a:extLst>
                <a:ext uri="{FF2B5EF4-FFF2-40B4-BE49-F238E27FC236}">
                  <a16:creationId xmlns:a16="http://schemas.microsoft.com/office/drawing/2014/main" id="{356E3499-13EB-441D-B6B5-53EFE697A023}"/>
                </a:ext>
              </a:extLst>
            </p:cNvPr>
            <p:cNvSpPr txBox="1"/>
            <p:nvPr/>
          </p:nvSpPr>
          <p:spPr>
            <a:xfrm rot="5400000">
              <a:off x="6834084" y="3949628"/>
              <a:ext cx="1227133" cy="937173"/>
            </a:xfrm>
            <a:prstGeom prst="rect">
              <a:avLst/>
            </a:prstGeom>
            <a:noFill/>
          </p:spPr>
          <p:txBody>
            <a:bodyPr wrap="square" rtlCol="0">
              <a:spAutoFit/>
            </a:bodyPr>
            <a:lstStyle/>
            <a:p>
              <a:r>
                <a:rPr lang="en-US" altLang="ja-JP" sz="1200" b="1" dirty="0">
                  <a:latin typeface="Arial" panose="020B0604020202020204" pitchFamily="34" charset="0"/>
                  <a:ea typeface="メイリオ" panose="020B0604030504040204" pitchFamily="50" charset="-128"/>
                  <a:cs typeface="Arial" panose="020B0604020202020204" pitchFamily="34" charset="0"/>
                </a:rPr>
                <a:t>SAH</a:t>
              </a:r>
              <a:endParaRPr lang="ja-JP" altLang="en-US" sz="1200" b="1" dirty="0">
                <a:latin typeface="Arial" panose="020B0604020202020204" pitchFamily="34" charset="0"/>
                <a:ea typeface="メイリオ" panose="020B0604030504040204" pitchFamily="50" charset="-128"/>
                <a:cs typeface="Arial" panose="020B0604020202020204" pitchFamily="34" charset="0"/>
              </a:endParaRPr>
            </a:p>
          </p:txBody>
        </p:sp>
        <p:sp>
          <p:nvSpPr>
            <p:cNvPr id="16" name="テキスト ボックス 15">
              <a:extLst>
                <a:ext uri="{FF2B5EF4-FFF2-40B4-BE49-F238E27FC236}">
                  <a16:creationId xmlns:a16="http://schemas.microsoft.com/office/drawing/2014/main" id="{730603E2-1AB5-4FE4-B74F-3EDA72873E5B}"/>
                </a:ext>
              </a:extLst>
            </p:cNvPr>
            <p:cNvSpPr txBox="1"/>
            <p:nvPr/>
          </p:nvSpPr>
          <p:spPr>
            <a:xfrm rot="5400000">
              <a:off x="5455649" y="5035058"/>
              <a:ext cx="1184372" cy="937172"/>
            </a:xfrm>
            <a:prstGeom prst="rect">
              <a:avLst/>
            </a:prstGeom>
            <a:noFill/>
          </p:spPr>
          <p:txBody>
            <a:bodyPr wrap="square" rtlCol="0">
              <a:spAutoFit/>
            </a:bodyPr>
            <a:lstStyle/>
            <a:p>
              <a:r>
                <a:rPr lang="en-US" altLang="ja-JP" sz="1200" b="1" dirty="0">
                  <a:latin typeface="Arial" panose="020B0604020202020204" pitchFamily="34" charset="0"/>
                  <a:ea typeface="メイリオ" panose="020B0604030504040204" pitchFamily="50" charset="-128"/>
                  <a:cs typeface="Arial" panose="020B0604020202020204" pitchFamily="34" charset="0"/>
                </a:rPr>
                <a:t>SAM</a:t>
              </a:r>
              <a:endParaRPr lang="ja-JP" altLang="en-US" sz="1200" b="1" dirty="0">
                <a:latin typeface="Arial" panose="020B0604020202020204" pitchFamily="34" charset="0"/>
                <a:ea typeface="メイリオ" panose="020B0604030504040204" pitchFamily="50" charset="-128"/>
                <a:cs typeface="Arial" panose="020B0604020202020204" pitchFamily="34" charset="0"/>
              </a:endParaRPr>
            </a:p>
          </p:txBody>
        </p:sp>
        <p:sp>
          <p:nvSpPr>
            <p:cNvPr id="17" name="円弧 16">
              <a:extLst>
                <a:ext uri="{FF2B5EF4-FFF2-40B4-BE49-F238E27FC236}">
                  <a16:creationId xmlns:a16="http://schemas.microsoft.com/office/drawing/2014/main" id="{50616AE3-22B9-4F59-8E5B-16AE475FF235}"/>
                </a:ext>
              </a:extLst>
            </p:cNvPr>
            <p:cNvSpPr/>
            <p:nvPr/>
          </p:nvSpPr>
          <p:spPr>
            <a:xfrm rot="13313731">
              <a:off x="6134169" y="4168478"/>
              <a:ext cx="1082889" cy="1018872"/>
            </a:xfrm>
            <a:prstGeom prst="arc">
              <a:avLst>
                <a:gd name="adj1" fmla="val 16752973"/>
                <a:gd name="adj2" fmla="val 5632930"/>
              </a:avLst>
            </a:prstGeom>
            <a:ln w="22225" cmpd="sng">
              <a:solidFill>
                <a:schemeClr val="tx1">
                  <a:lumMod val="85000"/>
                  <a:lumOff val="15000"/>
                </a:schemeClr>
              </a:solidFill>
              <a:prstDash val="sysDash"/>
              <a:headEnd type="non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ja-JP" altLang="en-US" sz="1200">
                <a:latin typeface="Arial" panose="020B0604020202020204" pitchFamily="34" charset="0"/>
                <a:ea typeface="メイリオ" panose="020B0604030504040204" pitchFamily="50" charset="-128"/>
                <a:cs typeface="Arial" panose="020B0604020202020204" pitchFamily="34" charset="0"/>
              </a:endParaRPr>
            </a:p>
          </p:txBody>
        </p:sp>
      </p:grpSp>
      <p:sp>
        <p:nvSpPr>
          <p:cNvPr id="18" name="テキスト ボックス 17">
            <a:extLst>
              <a:ext uri="{FF2B5EF4-FFF2-40B4-BE49-F238E27FC236}">
                <a16:creationId xmlns:a16="http://schemas.microsoft.com/office/drawing/2014/main" id="{D619D4C0-F9E4-48B0-8E6B-252D84F66DF2}"/>
              </a:ext>
            </a:extLst>
          </p:cNvPr>
          <p:cNvSpPr txBox="1"/>
          <p:nvPr/>
        </p:nvSpPr>
        <p:spPr>
          <a:xfrm>
            <a:off x="2888930" y="3713389"/>
            <a:ext cx="1778233" cy="784830"/>
          </a:xfrm>
          <a:prstGeom prst="rect">
            <a:avLst/>
          </a:prstGeom>
          <a:noFill/>
        </p:spPr>
        <p:txBody>
          <a:bodyPr wrap="square" rtlCol="0">
            <a:spAutoFit/>
          </a:bodyPr>
          <a:lstStyle/>
          <a:p>
            <a:r>
              <a:rPr lang="en-US" altLang="ja-JP" sz="900" b="1" dirty="0">
                <a:latin typeface="Arial" panose="020B0604020202020204" pitchFamily="34" charset="0"/>
                <a:ea typeface="メイリオ" panose="020B0604030504040204" pitchFamily="50" charset="-128"/>
                <a:cs typeface="Arial" panose="020B0604020202020204" pitchFamily="34" charset="0"/>
              </a:rPr>
              <a:t>PIMT</a:t>
            </a:r>
            <a:r>
              <a:rPr lang="ja-JP" altLang="en-US" sz="900" dirty="0">
                <a:latin typeface="Arial" panose="020B0604020202020204" pitchFamily="34" charset="0"/>
                <a:ea typeface="メイリオ" panose="020B0604030504040204" pitchFamily="50" charset="-128"/>
                <a:cs typeface="Arial" panose="020B0604020202020204" pitchFamily="34" charset="0"/>
              </a:rPr>
              <a:t>：</a:t>
            </a:r>
            <a:r>
              <a:rPr lang="en-US" altLang="ja-JP" sz="900" dirty="0">
                <a:latin typeface="Arial" panose="020B0604020202020204" pitchFamily="34" charset="0"/>
                <a:ea typeface="メイリオ" panose="020B0604030504040204" pitchFamily="50" charset="-128"/>
                <a:cs typeface="Arial" panose="020B0604020202020204" pitchFamily="34" charset="0"/>
              </a:rPr>
              <a:t>Protein L-</a:t>
            </a:r>
            <a:r>
              <a:rPr lang="en-US" altLang="ja-JP" sz="900" dirty="0" err="1">
                <a:latin typeface="Arial" panose="020B0604020202020204" pitchFamily="34" charset="0"/>
                <a:ea typeface="メイリオ" panose="020B0604030504040204" pitchFamily="50" charset="-128"/>
                <a:cs typeface="Arial" panose="020B0604020202020204" pitchFamily="34" charset="0"/>
              </a:rPr>
              <a:t>isoaspartyl</a:t>
            </a:r>
            <a:r>
              <a:rPr lang="en-US" altLang="ja-JP" sz="900" dirty="0">
                <a:latin typeface="Arial" panose="020B0604020202020204" pitchFamily="34" charset="0"/>
                <a:ea typeface="メイリオ" panose="020B0604030504040204" pitchFamily="50" charset="-128"/>
                <a:cs typeface="Arial" panose="020B0604020202020204" pitchFamily="34" charset="0"/>
              </a:rPr>
              <a:t> </a:t>
            </a:r>
          </a:p>
          <a:p>
            <a:r>
              <a:rPr lang="ja-JP" altLang="en-US" sz="900" dirty="0">
                <a:latin typeface="Arial" panose="020B0604020202020204" pitchFamily="34" charset="0"/>
                <a:ea typeface="メイリオ" panose="020B0604030504040204" pitchFamily="50" charset="-128"/>
                <a:cs typeface="Arial" panose="020B0604020202020204" pitchFamily="34" charset="0"/>
              </a:rPr>
              <a:t>　　　 </a:t>
            </a:r>
            <a:r>
              <a:rPr lang="en-US" altLang="ja-JP" sz="900" dirty="0">
                <a:latin typeface="Arial" panose="020B0604020202020204" pitchFamily="34" charset="0"/>
                <a:ea typeface="メイリオ" panose="020B0604030504040204" pitchFamily="50" charset="-128"/>
                <a:cs typeface="Arial" panose="020B0604020202020204" pitchFamily="34" charset="0"/>
              </a:rPr>
              <a:t>methyltransferase </a:t>
            </a:r>
          </a:p>
          <a:p>
            <a:r>
              <a:rPr lang="en-US" altLang="ja-JP" sz="900" b="1" dirty="0">
                <a:latin typeface="Arial" panose="020B0604020202020204" pitchFamily="34" charset="0"/>
                <a:ea typeface="メイリオ" panose="020B0604030504040204" pitchFamily="50" charset="-128"/>
                <a:cs typeface="Arial" panose="020B0604020202020204" pitchFamily="34" charset="0"/>
              </a:rPr>
              <a:t>SAM</a:t>
            </a:r>
            <a:r>
              <a:rPr lang="ja-JP" altLang="en-US" sz="900" dirty="0">
                <a:latin typeface="Arial" panose="020B0604020202020204" pitchFamily="34" charset="0"/>
                <a:ea typeface="メイリオ" panose="020B0604030504040204" pitchFamily="50" charset="-128"/>
                <a:cs typeface="Arial" panose="020B0604020202020204" pitchFamily="34" charset="0"/>
              </a:rPr>
              <a:t>：</a:t>
            </a:r>
            <a:r>
              <a:rPr lang="en-US" altLang="ja-JP" sz="900" dirty="0">
                <a:latin typeface="Arial" panose="020B0604020202020204" pitchFamily="34" charset="0"/>
                <a:ea typeface="メイリオ" panose="020B0604030504040204" pitchFamily="50" charset="-128"/>
                <a:cs typeface="Arial" panose="020B0604020202020204" pitchFamily="34" charset="0"/>
              </a:rPr>
              <a:t>S-adenosylmethionine</a:t>
            </a:r>
          </a:p>
          <a:p>
            <a:r>
              <a:rPr lang="en-US" altLang="ja-JP" sz="900" b="1" dirty="0">
                <a:latin typeface="Arial" panose="020B0604020202020204" pitchFamily="34" charset="0"/>
                <a:ea typeface="メイリオ" panose="020B0604030504040204" pitchFamily="50" charset="-128"/>
                <a:cs typeface="Arial" panose="020B0604020202020204" pitchFamily="34" charset="0"/>
              </a:rPr>
              <a:t>SAH</a:t>
            </a:r>
            <a:r>
              <a:rPr lang="ja-JP" altLang="en-US" sz="900" dirty="0">
                <a:latin typeface="Arial" panose="020B0604020202020204" pitchFamily="34" charset="0"/>
                <a:ea typeface="メイリオ" panose="020B0604030504040204" pitchFamily="50" charset="-128"/>
                <a:cs typeface="Arial" panose="020B0604020202020204" pitchFamily="34" charset="0"/>
              </a:rPr>
              <a:t>：</a:t>
            </a:r>
            <a:r>
              <a:rPr lang="en-US" altLang="ja-JP" sz="900" dirty="0">
                <a:latin typeface="Arial" panose="020B0604020202020204" pitchFamily="34" charset="0"/>
                <a:ea typeface="メイリオ" panose="020B0604030504040204" pitchFamily="50" charset="-128"/>
                <a:cs typeface="Arial" panose="020B0604020202020204" pitchFamily="34" charset="0"/>
              </a:rPr>
              <a:t>S-Adenosylhomocysteine</a:t>
            </a:r>
            <a:endParaRPr lang="ja-JP" altLang="en-US" sz="900" dirty="0">
              <a:latin typeface="Arial" panose="020B0604020202020204" pitchFamily="34" charset="0"/>
              <a:ea typeface="メイリオ" panose="020B0604030504040204" pitchFamily="50" charset="-128"/>
              <a:cs typeface="Arial" panose="020B0604020202020204" pitchFamily="34" charset="0"/>
            </a:endParaRPr>
          </a:p>
        </p:txBody>
      </p:sp>
      <p:sp>
        <p:nvSpPr>
          <p:cNvPr id="19" name="正方形/長方形 18">
            <a:extLst>
              <a:ext uri="{FF2B5EF4-FFF2-40B4-BE49-F238E27FC236}">
                <a16:creationId xmlns:a16="http://schemas.microsoft.com/office/drawing/2014/main" id="{3A32C72E-CDD3-4A9A-8584-C07B60489D59}"/>
              </a:ext>
            </a:extLst>
          </p:cNvPr>
          <p:cNvSpPr/>
          <p:nvPr/>
        </p:nvSpPr>
        <p:spPr>
          <a:xfrm>
            <a:off x="2662619" y="4954832"/>
            <a:ext cx="4958554" cy="276999"/>
          </a:xfrm>
          <a:prstGeom prst="rect">
            <a:avLst/>
          </a:prstGeom>
        </p:spPr>
        <p:txBody>
          <a:bodyPr wrap="square">
            <a:spAutoFit/>
          </a:bodyPr>
          <a:lstStyle/>
          <a:p>
            <a:pPr algn="just"/>
            <a:r>
              <a:rPr lang="ja-JP" altLang="en-US" sz="1200" kern="100" dirty="0">
                <a:latin typeface="Arial" panose="020B0604020202020204" pitchFamily="34" charset="0"/>
                <a:ea typeface="メイリオ" panose="020B0604030504040204" pitchFamily="50" charset="-128"/>
                <a:cs typeface="Arial" panose="020B0604020202020204" pitchFamily="34" charset="0"/>
              </a:rPr>
              <a:t>（</a:t>
            </a:r>
            <a:r>
              <a:rPr lang="en-US" altLang="ja-JP" sz="1200" kern="100" dirty="0" err="1">
                <a:latin typeface="Arial" panose="020B0604020202020204" pitchFamily="34" charset="0"/>
                <a:ea typeface="メイリオ" panose="020B0604030504040204" pitchFamily="50" charset="-128"/>
                <a:cs typeface="Arial" panose="020B0604020202020204" pitchFamily="34" charset="0"/>
              </a:rPr>
              <a:t>Klaene</a:t>
            </a:r>
            <a:r>
              <a:rPr lang="en-US" altLang="ja-JP" sz="1200" kern="100" dirty="0">
                <a:latin typeface="Arial" panose="020B0604020202020204" pitchFamily="34" charset="0"/>
                <a:ea typeface="メイリオ" panose="020B0604030504040204" pitchFamily="50" charset="-128"/>
                <a:cs typeface="Arial" panose="020B0604020202020204" pitchFamily="34" charset="0"/>
              </a:rPr>
              <a:t> </a:t>
            </a:r>
            <a:r>
              <a:rPr lang="en-US" altLang="ja-JP" sz="1200" kern="100" dirty="0" err="1">
                <a:latin typeface="Arial" panose="020B0604020202020204" pitchFamily="34" charset="0"/>
                <a:ea typeface="メイリオ" panose="020B0604030504040204" pitchFamily="50" charset="-128"/>
                <a:cs typeface="Arial" panose="020B0604020202020204" pitchFamily="34" charset="0"/>
              </a:rPr>
              <a:t>JJ,Ni</a:t>
            </a:r>
            <a:r>
              <a:rPr lang="en-US" altLang="ja-JP" sz="1200" kern="100" dirty="0">
                <a:latin typeface="Arial" panose="020B0604020202020204" pitchFamily="34" charset="0"/>
                <a:ea typeface="メイリオ" panose="020B0604030504040204" pitchFamily="50" charset="-128"/>
                <a:cs typeface="Arial" panose="020B0604020202020204" pitchFamily="34" charset="0"/>
              </a:rPr>
              <a:t> W, Alfaro JF, Zhou ZS. J Pharm Sci. 2014 103</a:t>
            </a:r>
            <a:r>
              <a:rPr lang="ja-JP" altLang="en-US" sz="1200" kern="100" dirty="0">
                <a:latin typeface="Arial" panose="020B0604020202020204" pitchFamily="34" charset="0"/>
                <a:ea typeface="メイリオ" panose="020B0604030504040204" pitchFamily="50" charset="-128"/>
                <a:cs typeface="Arial" panose="020B0604020202020204" pitchFamily="34" charset="0"/>
              </a:rPr>
              <a:t>）</a:t>
            </a:r>
            <a:endParaRPr lang="ja-JP" altLang="ja-JP" sz="1200" kern="100" dirty="0">
              <a:latin typeface="Arial" panose="020B0604020202020204" pitchFamily="34" charset="0"/>
              <a:ea typeface="メイリオ" panose="020B0604030504040204" pitchFamily="50" charset="-128"/>
              <a:cs typeface="Arial" panose="020B0604020202020204" pitchFamily="34" charset="0"/>
            </a:endParaRPr>
          </a:p>
        </p:txBody>
      </p:sp>
      <p:sp>
        <p:nvSpPr>
          <p:cNvPr id="9" name="矢印: 左 8">
            <a:extLst>
              <a:ext uri="{FF2B5EF4-FFF2-40B4-BE49-F238E27FC236}">
                <a16:creationId xmlns:a16="http://schemas.microsoft.com/office/drawing/2014/main" id="{92FB920D-2877-4057-9BE9-D5C53D50477E}"/>
              </a:ext>
            </a:extLst>
          </p:cNvPr>
          <p:cNvSpPr/>
          <p:nvPr/>
        </p:nvSpPr>
        <p:spPr>
          <a:xfrm rot="1586528">
            <a:off x="5901822" y="4515350"/>
            <a:ext cx="176018" cy="122914"/>
          </a:xfrm>
          <a:prstGeom prst="lef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星: 5 pt 9">
            <a:extLst>
              <a:ext uri="{FF2B5EF4-FFF2-40B4-BE49-F238E27FC236}">
                <a16:creationId xmlns:a16="http://schemas.microsoft.com/office/drawing/2014/main" id="{903031CB-BE4D-45B4-8780-241785C14564}"/>
              </a:ext>
            </a:extLst>
          </p:cNvPr>
          <p:cNvSpPr/>
          <p:nvPr/>
        </p:nvSpPr>
        <p:spPr>
          <a:xfrm>
            <a:off x="5649646" y="4368323"/>
            <a:ext cx="253374" cy="25978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3" name="テキスト ボックス 22">
            <a:extLst>
              <a:ext uri="{FF2B5EF4-FFF2-40B4-BE49-F238E27FC236}">
                <a16:creationId xmlns:a16="http://schemas.microsoft.com/office/drawing/2014/main" id="{557171F7-53FE-400A-8FFB-814619028C15}"/>
              </a:ext>
            </a:extLst>
          </p:cNvPr>
          <p:cNvSpPr txBox="1"/>
          <p:nvPr/>
        </p:nvSpPr>
        <p:spPr>
          <a:xfrm>
            <a:off x="3617020" y="100039"/>
            <a:ext cx="5049308" cy="461665"/>
          </a:xfrm>
          <a:prstGeom prst="rect">
            <a:avLst/>
          </a:prstGeom>
          <a:noFill/>
        </p:spPr>
        <p:txBody>
          <a:bodyPr wrap="square">
            <a:spAutoFit/>
          </a:bodyPr>
          <a:lstStyle/>
          <a:p>
            <a:pPr algn="ctr"/>
            <a:r>
              <a:rPr lang="en-US" altLang="ja-JP" sz="2400" b="1" dirty="0"/>
              <a:t>〈Asp</a:t>
            </a:r>
            <a:r>
              <a:rPr lang="ja-JP" altLang="en-US" sz="2400" b="1" dirty="0"/>
              <a:t>異性化残基検出方法の開発</a:t>
            </a:r>
            <a:r>
              <a:rPr lang="en-US" altLang="ja-JP" sz="2400" b="1" dirty="0"/>
              <a:t>〉</a:t>
            </a:r>
            <a:endParaRPr lang="ja-JP" altLang="en-US" sz="2400" b="1" dirty="0"/>
          </a:p>
        </p:txBody>
      </p:sp>
    </p:spTree>
    <p:extLst>
      <p:ext uri="{BB962C8B-B14F-4D97-AF65-F5344CB8AC3E}">
        <p14:creationId xmlns:p14="http://schemas.microsoft.com/office/powerpoint/2010/main" val="659793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388</Words>
  <Application>Microsoft Office PowerPoint</Application>
  <PresentationFormat>ワイド画面</PresentationFormat>
  <Paragraphs>60</Paragraphs>
  <Slides>4</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dc:creator>
  <cp:lastModifiedBy>s</cp:lastModifiedBy>
  <cp:revision>2</cp:revision>
  <dcterms:created xsi:type="dcterms:W3CDTF">2022-02-22T10:24:19Z</dcterms:created>
  <dcterms:modified xsi:type="dcterms:W3CDTF">2022-02-24T02:19:08Z</dcterms:modified>
</cp:coreProperties>
</file>